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8"/>
  </p:notesMasterIdLst>
  <p:sldIdLst>
    <p:sldId id="262" r:id="rId2"/>
    <p:sldId id="258" r:id="rId3"/>
    <p:sldId id="260" r:id="rId4"/>
    <p:sldId id="261" r:id="rId5"/>
    <p:sldId id="264" r:id="rId6"/>
    <p:sldId id="286" r:id="rId7"/>
    <p:sldId id="285" r:id="rId8"/>
    <p:sldId id="287" r:id="rId9"/>
    <p:sldId id="271" r:id="rId10"/>
    <p:sldId id="267" r:id="rId11"/>
    <p:sldId id="268" r:id="rId12"/>
    <p:sldId id="273" r:id="rId13"/>
    <p:sldId id="288" r:id="rId14"/>
    <p:sldId id="289" r:id="rId15"/>
    <p:sldId id="290" r:id="rId16"/>
    <p:sldId id="291" r:id="rId17"/>
    <p:sldId id="292" r:id="rId18"/>
    <p:sldId id="293" r:id="rId19"/>
    <p:sldId id="294" r:id="rId20"/>
    <p:sldId id="277" r:id="rId21"/>
    <p:sldId id="278" r:id="rId22"/>
    <p:sldId id="281" r:id="rId23"/>
    <p:sldId id="295" r:id="rId24"/>
    <p:sldId id="280" r:id="rId25"/>
    <p:sldId id="283" r:id="rId26"/>
    <p:sldId id="282"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Gullings" initials="AG" lastIdx="2" clrIdx="0">
    <p:extLst>
      <p:ext uri="{19B8F6BF-5375-455C-9EA6-DF929625EA0E}">
        <p15:presenceInfo xmlns:p15="http://schemas.microsoft.com/office/powerpoint/2012/main" userId="Amanda Gulling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4815" autoAdjust="0"/>
  </p:normalViewPr>
  <p:slideViewPr>
    <p:cSldViewPr snapToGrid="0">
      <p:cViewPr varScale="1">
        <p:scale>
          <a:sx n="85" d="100"/>
          <a:sy n="85" d="100"/>
        </p:scale>
        <p:origin x="1536" y="90"/>
      </p:cViewPr>
      <p:guideLst/>
    </p:cSldViewPr>
  </p:slideViewPr>
  <p:notesTextViewPr>
    <p:cViewPr>
      <p:scale>
        <a:sx n="3" d="2"/>
        <a:sy n="3" d="2"/>
      </p:scale>
      <p:origin x="0" y="0"/>
    </p:cViewPr>
  </p:notesTextViewPr>
  <p:notesViewPr>
    <p:cSldViewPr snapToGrid="0">
      <p:cViewPr varScale="1">
        <p:scale>
          <a:sx n="89" d="100"/>
          <a:sy n="89" d="100"/>
        </p:scale>
        <p:origin x="380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0C623-CFC6-4146-944E-78D9422DF20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7430ABC-0229-4329-BD36-284C2324FBD9}">
      <dgm:prSet phldrT="[Text]"/>
      <dgm:spPr/>
      <dgm:t>
        <a:bodyPr/>
        <a:lstStyle/>
        <a:p>
          <a:r>
            <a:rPr lang="en-US" dirty="0"/>
            <a:t>Hazard</a:t>
          </a:r>
        </a:p>
      </dgm:t>
    </dgm:pt>
    <dgm:pt modelId="{BE9224DF-32AC-47C6-B055-FF58B0E8DCF4}" type="parTrans" cxnId="{37CE44B6-4C44-4FBC-85D3-C773FD7C5B67}">
      <dgm:prSet/>
      <dgm:spPr/>
      <dgm:t>
        <a:bodyPr/>
        <a:lstStyle/>
        <a:p>
          <a:endParaRPr lang="en-US"/>
        </a:p>
      </dgm:t>
    </dgm:pt>
    <dgm:pt modelId="{1D6B56DE-9437-4D2C-B280-F43AA0683036}" type="sibTrans" cxnId="{37CE44B6-4C44-4FBC-85D3-C773FD7C5B67}">
      <dgm:prSet/>
      <dgm:spPr/>
      <dgm:t>
        <a:bodyPr/>
        <a:lstStyle/>
        <a:p>
          <a:endParaRPr lang="en-US"/>
        </a:p>
      </dgm:t>
    </dgm:pt>
    <dgm:pt modelId="{FC15AA19-0510-499D-8146-5AD1A48AED36}">
      <dgm:prSet phldrT="[Text]"/>
      <dgm:spPr/>
      <dgm:t>
        <a:bodyPr/>
        <a:lstStyle/>
        <a:p>
          <a:r>
            <a:rPr lang="en-US" dirty="0"/>
            <a:t>Mitigation(s)</a:t>
          </a:r>
        </a:p>
      </dgm:t>
    </dgm:pt>
    <dgm:pt modelId="{371BBFD9-8707-4EC9-B31E-45D0922DB1BD}" type="parTrans" cxnId="{094EC889-6C73-4958-916C-1D594E3425D2}">
      <dgm:prSet/>
      <dgm:spPr/>
      <dgm:t>
        <a:bodyPr/>
        <a:lstStyle/>
        <a:p>
          <a:endParaRPr lang="en-US"/>
        </a:p>
      </dgm:t>
    </dgm:pt>
    <dgm:pt modelId="{8B9917AF-BF8C-4AAB-A1B4-455B614AF8F2}" type="sibTrans" cxnId="{094EC889-6C73-4958-916C-1D594E3425D2}">
      <dgm:prSet/>
      <dgm:spPr/>
      <dgm:t>
        <a:bodyPr/>
        <a:lstStyle/>
        <a:p>
          <a:endParaRPr lang="en-US"/>
        </a:p>
      </dgm:t>
    </dgm:pt>
    <dgm:pt modelId="{BC7DFBC8-C7FE-4D18-A7FA-CF7D2689A3A1}">
      <dgm:prSet phldrT="[Text]"/>
      <dgm:spPr/>
      <dgm:t>
        <a:bodyPr/>
        <a:lstStyle/>
        <a:p>
          <a:r>
            <a:rPr lang="en-US" dirty="0"/>
            <a:t>IIPP- Injury and Illness Prevention Program</a:t>
          </a:r>
        </a:p>
      </dgm:t>
    </dgm:pt>
    <dgm:pt modelId="{AFE6C55F-E000-40D0-A047-5D96CB1924B9}" type="parTrans" cxnId="{44ED4B04-D865-4D71-B0D7-95B66F0C90D3}">
      <dgm:prSet/>
      <dgm:spPr/>
      <dgm:t>
        <a:bodyPr/>
        <a:lstStyle/>
        <a:p>
          <a:endParaRPr lang="en-US"/>
        </a:p>
      </dgm:t>
    </dgm:pt>
    <dgm:pt modelId="{9E2022EA-D182-4E31-8CA2-0A205D05A9B3}" type="sibTrans" cxnId="{44ED4B04-D865-4D71-B0D7-95B66F0C90D3}">
      <dgm:prSet/>
      <dgm:spPr/>
      <dgm:t>
        <a:bodyPr/>
        <a:lstStyle/>
        <a:p>
          <a:endParaRPr lang="en-US"/>
        </a:p>
      </dgm:t>
    </dgm:pt>
    <dgm:pt modelId="{5203A176-2867-47AF-A220-847F9F97F85B}">
      <dgm:prSet phldrT="[Text]"/>
      <dgm:spPr/>
      <dgm:t>
        <a:bodyPr/>
        <a:lstStyle/>
        <a:p>
          <a:r>
            <a:rPr lang="en-US" dirty="0"/>
            <a:t>Consequence(s)</a:t>
          </a:r>
        </a:p>
      </dgm:t>
    </dgm:pt>
    <dgm:pt modelId="{03450DD0-C19A-47E4-BFA3-EAF0164986DB}" type="parTrans" cxnId="{BBA8197A-4E08-455E-B5F0-8DA60210946B}">
      <dgm:prSet/>
      <dgm:spPr/>
      <dgm:t>
        <a:bodyPr/>
        <a:lstStyle/>
        <a:p>
          <a:endParaRPr lang="en-US"/>
        </a:p>
      </dgm:t>
    </dgm:pt>
    <dgm:pt modelId="{92C24957-7295-4777-81A5-8767E593F1AE}" type="sibTrans" cxnId="{BBA8197A-4E08-455E-B5F0-8DA60210946B}">
      <dgm:prSet/>
      <dgm:spPr/>
      <dgm:t>
        <a:bodyPr/>
        <a:lstStyle/>
        <a:p>
          <a:endParaRPr lang="en-US"/>
        </a:p>
      </dgm:t>
    </dgm:pt>
    <dgm:pt modelId="{2994A1D0-54DF-4396-AF88-3DC009B6E9F7}">
      <dgm:prSet phldrT="[Text]"/>
      <dgm:spPr/>
      <dgm:t>
        <a:bodyPr/>
        <a:lstStyle/>
        <a:p>
          <a:r>
            <a:rPr lang="en-US" dirty="0"/>
            <a:t>Personal injury</a:t>
          </a:r>
        </a:p>
      </dgm:t>
    </dgm:pt>
    <dgm:pt modelId="{F08357BE-08C8-4DA2-9A85-C614DF800470}" type="parTrans" cxnId="{E3466DC3-835E-497E-8EB5-AF1EDD3C67A0}">
      <dgm:prSet/>
      <dgm:spPr/>
      <dgm:t>
        <a:bodyPr/>
        <a:lstStyle/>
        <a:p>
          <a:endParaRPr lang="en-US"/>
        </a:p>
      </dgm:t>
    </dgm:pt>
    <dgm:pt modelId="{A8286FF9-92F6-4A3A-803F-864AA4E565BA}" type="sibTrans" cxnId="{E3466DC3-835E-497E-8EB5-AF1EDD3C67A0}">
      <dgm:prSet/>
      <dgm:spPr/>
      <dgm:t>
        <a:bodyPr/>
        <a:lstStyle/>
        <a:p>
          <a:endParaRPr lang="en-US"/>
        </a:p>
      </dgm:t>
    </dgm:pt>
    <dgm:pt modelId="{7AA3FA61-E076-4A32-AC98-6BF45454C4E3}">
      <dgm:prSet phldrT="[Text]"/>
      <dgm:spPr/>
      <dgm:t>
        <a:bodyPr/>
        <a:lstStyle/>
        <a:p>
          <a:r>
            <a:rPr lang="en-US" dirty="0"/>
            <a:t>Building Emergency Coordinator Program</a:t>
          </a:r>
        </a:p>
      </dgm:t>
    </dgm:pt>
    <dgm:pt modelId="{F0F39AED-F5DC-4BEA-B99C-B4F58AB26D30}" type="parTrans" cxnId="{D133242F-3EB6-48C3-9217-A0CBDBF65540}">
      <dgm:prSet/>
      <dgm:spPr/>
      <dgm:t>
        <a:bodyPr/>
        <a:lstStyle/>
        <a:p>
          <a:endParaRPr lang="en-US"/>
        </a:p>
      </dgm:t>
    </dgm:pt>
    <dgm:pt modelId="{0E95CCED-DA82-4320-94ED-EB5FF47C541D}" type="sibTrans" cxnId="{D133242F-3EB6-48C3-9217-A0CBDBF65540}">
      <dgm:prSet/>
      <dgm:spPr/>
      <dgm:t>
        <a:bodyPr/>
        <a:lstStyle/>
        <a:p>
          <a:endParaRPr lang="en-US"/>
        </a:p>
      </dgm:t>
    </dgm:pt>
    <dgm:pt modelId="{0B31BB0E-1F55-4B42-AF1F-A6AE950FC67B}">
      <dgm:prSet phldrT="[Text]"/>
      <dgm:spPr/>
      <dgm:t>
        <a:bodyPr/>
        <a:lstStyle/>
        <a:p>
          <a:r>
            <a:rPr lang="en-US" dirty="0"/>
            <a:t>Secure objects</a:t>
          </a:r>
        </a:p>
      </dgm:t>
    </dgm:pt>
    <dgm:pt modelId="{07A3C7E0-0412-4FB8-913B-DC37B948B79C}" type="parTrans" cxnId="{1C87B631-90AA-4444-BC4A-2E076BCB13B9}">
      <dgm:prSet/>
      <dgm:spPr/>
      <dgm:t>
        <a:bodyPr/>
        <a:lstStyle/>
        <a:p>
          <a:endParaRPr lang="en-US"/>
        </a:p>
      </dgm:t>
    </dgm:pt>
    <dgm:pt modelId="{4CA2C273-5829-4CBD-A6EE-3972EC6256C5}" type="sibTrans" cxnId="{1C87B631-90AA-4444-BC4A-2E076BCB13B9}">
      <dgm:prSet/>
      <dgm:spPr/>
      <dgm:t>
        <a:bodyPr/>
        <a:lstStyle/>
        <a:p>
          <a:endParaRPr lang="en-US"/>
        </a:p>
      </dgm:t>
    </dgm:pt>
    <dgm:pt modelId="{25FE6AC4-BBA3-4B44-9A8B-4554518DBF78}">
      <dgm:prSet phldrT="[Text]"/>
      <dgm:spPr/>
      <dgm:t>
        <a:bodyPr/>
        <a:lstStyle/>
        <a:p>
          <a:r>
            <a:rPr lang="en-US" dirty="0"/>
            <a:t>Emergency Action Plan</a:t>
          </a:r>
        </a:p>
      </dgm:t>
    </dgm:pt>
    <dgm:pt modelId="{A2188461-1E98-4274-97B9-8AF7EE9538F2}" type="parTrans" cxnId="{3485CB62-A9AE-4DF2-B7BD-EBBCFB6AF2F9}">
      <dgm:prSet/>
      <dgm:spPr/>
      <dgm:t>
        <a:bodyPr/>
        <a:lstStyle/>
        <a:p>
          <a:endParaRPr lang="en-US"/>
        </a:p>
      </dgm:t>
    </dgm:pt>
    <dgm:pt modelId="{0CBFF779-62CF-4FA7-B20D-ABC5E5D65463}" type="sibTrans" cxnId="{3485CB62-A9AE-4DF2-B7BD-EBBCFB6AF2F9}">
      <dgm:prSet/>
      <dgm:spPr/>
      <dgm:t>
        <a:bodyPr/>
        <a:lstStyle/>
        <a:p>
          <a:endParaRPr lang="en-US"/>
        </a:p>
      </dgm:t>
    </dgm:pt>
    <dgm:pt modelId="{150FED75-E03A-47E2-9099-FD2C23B7D627}">
      <dgm:prSet phldrT="[Text]"/>
      <dgm:spPr/>
      <dgm:t>
        <a:bodyPr/>
        <a:lstStyle/>
        <a:p>
          <a:r>
            <a:rPr lang="en-US" dirty="0"/>
            <a:t>Train</a:t>
          </a:r>
        </a:p>
      </dgm:t>
    </dgm:pt>
    <dgm:pt modelId="{C0A7FCBE-0E5F-4FC9-9A8F-829266EDAAB0}" type="parTrans" cxnId="{E58FE0D6-FFCF-4927-AB45-E46990E63589}">
      <dgm:prSet/>
      <dgm:spPr/>
      <dgm:t>
        <a:bodyPr/>
        <a:lstStyle/>
        <a:p>
          <a:endParaRPr lang="en-US"/>
        </a:p>
      </dgm:t>
    </dgm:pt>
    <dgm:pt modelId="{08F2113E-81C0-4E11-8E05-44868F7DFDCD}" type="sibTrans" cxnId="{E58FE0D6-FFCF-4927-AB45-E46990E63589}">
      <dgm:prSet/>
      <dgm:spPr/>
      <dgm:t>
        <a:bodyPr/>
        <a:lstStyle/>
        <a:p>
          <a:endParaRPr lang="en-US"/>
        </a:p>
      </dgm:t>
    </dgm:pt>
    <dgm:pt modelId="{8D125A5E-C0E4-4259-A5EB-A620AD466509}">
      <dgm:prSet phldrT="[Text]"/>
      <dgm:spPr/>
      <dgm:t>
        <a:bodyPr/>
        <a:lstStyle/>
        <a:p>
          <a:r>
            <a:rPr lang="en-US" dirty="0"/>
            <a:t>Earthquake</a:t>
          </a:r>
        </a:p>
      </dgm:t>
    </dgm:pt>
    <dgm:pt modelId="{A382F4FB-D23E-459D-93C6-3719C3306D9F}" type="parTrans" cxnId="{A97BCC8B-6F34-4C25-ABE9-D6FAD93825EC}">
      <dgm:prSet/>
      <dgm:spPr/>
      <dgm:t>
        <a:bodyPr/>
        <a:lstStyle/>
        <a:p>
          <a:endParaRPr lang="en-US"/>
        </a:p>
      </dgm:t>
    </dgm:pt>
    <dgm:pt modelId="{BC157F7F-DAE5-4773-97BD-E8EA684E9717}" type="sibTrans" cxnId="{A97BCC8B-6F34-4C25-ABE9-D6FAD93825EC}">
      <dgm:prSet/>
      <dgm:spPr/>
      <dgm:t>
        <a:bodyPr/>
        <a:lstStyle/>
        <a:p>
          <a:endParaRPr lang="en-US"/>
        </a:p>
      </dgm:t>
    </dgm:pt>
    <dgm:pt modelId="{2F663459-9BDB-4122-926B-2B4EBF0D1EDE}">
      <dgm:prSet/>
      <dgm:spPr/>
      <dgm:t>
        <a:bodyPr/>
        <a:lstStyle/>
        <a:p>
          <a:r>
            <a:rPr lang="en-US"/>
            <a:t>Staff shortages</a:t>
          </a:r>
          <a:endParaRPr lang="en-US" dirty="0"/>
        </a:p>
      </dgm:t>
    </dgm:pt>
    <dgm:pt modelId="{EAF2C7EC-BA47-46D4-A5E6-694E67AA5748}" type="parTrans" cxnId="{E24DDB8A-154B-4162-A550-69992C4C91A4}">
      <dgm:prSet/>
      <dgm:spPr/>
      <dgm:t>
        <a:bodyPr/>
        <a:lstStyle/>
        <a:p>
          <a:endParaRPr lang="en-US"/>
        </a:p>
      </dgm:t>
    </dgm:pt>
    <dgm:pt modelId="{634EF725-DF20-4E4E-BBC8-A6F6E4BB30A1}" type="sibTrans" cxnId="{E24DDB8A-154B-4162-A550-69992C4C91A4}">
      <dgm:prSet/>
      <dgm:spPr/>
      <dgm:t>
        <a:bodyPr/>
        <a:lstStyle/>
        <a:p>
          <a:endParaRPr lang="en-US"/>
        </a:p>
      </dgm:t>
    </dgm:pt>
    <dgm:pt modelId="{84F50B64-A8FC-4390-BED2-F604AA98D595}">
      <dgm:prSet/>
      <dgm:spPr/>
      <dgm:t>
        <a:bodyPr/>
        <a:lstStyle/>
        <a:p>
          <a:r>
            <a:rPr lang="en-US"/>
            <a:t>Research lost</a:t>
          </a:r>
          <a:endParaRPr lang="en-US" dirty="0"/>
        </a:p>
      </dgm:t>
    </dgm:pt>
    <dgm:pt modelId="{270F2F1D-6ACB-48A8-BAD7-C583C425EF77}" type="parTrans" cxnId="{6FFEF78D-7BF6-4EC9-80C5-D7D4E550C65D}">
      <dgm:prSet/>
      <dgm:spPr/>
      <dgm:t>
        <a:bodyPr/>
        <a:lstStyle/>
        <a:p>
          <a:endParaRPr lang="en-US"/>
        </a:p>
      </dgm:t>
    </dgm:pt>
    <dgm:pt modelId="{C7B9FC32-055B-4F5A-B84A-B7F0E59625FA}" type="sibTrans" cxnId="{6FFEF78D-7BF6-4EC9-80C5-D7D4E550C65D}">
      <dgm:prSet/>
      <dgm:spPr/>
      <dgm:t>
        <a:bodyPr/>
        <a:lstStyle/>
        <a:p>
          <a:endParaRPr lang="en-US"/>
        </a:p>
      </dgm:t>
    </dgm:pt>
    <dgm:pt modelId="{0A8CA16F-7C4E-4AD0-829B-38CE042CDAE3}">
      <dgm:prSet/>
      <dgm:spPr/>
      <dgm:t>
        <a:bodyPr/>
        <a:lstStyle/>
        <a:p>
          <a:r>
            <a:rPr lang="en-US"/>
            <a:t>Work obstructions</a:t>
          </a:r>
          <a:endParaRPr lang="en-US" dirty="0"/>
        </a:p>
      </dgm:t>
    </dgm:pt>
    <dgm:pt modelId="{7D623638-3B98-4F6B-ADF1-D7377095D89A}" type="parTrans" cxnId="{26B824F0-124F-4554-A84B-EA3CAD33886B}">
      <dgm:prSet/>
      <dgm:spPr/>
      <dgm:t>
        <a:bodyPr/>
        <a:lstStyle/>
        <a:p>
          <a:endParaRPr lang="en-US"/>
        </a:p>
      </dgm:t>
    </dgm:pt>
    <dgm:pt modelId="{0A8F088E-323A-4649-BF0D-E91AA78EFBF0}" type="sibTrans" cxnId="{26B824F0-124F-4554-A84B-EA3CAD33886B}">
      <dgm:prSet/>
      <dgm:spPr/>
      <dgm:t>
        <a:bodyPr/>
        <a:lstStyle/>
        <a:p>
          <a:endParaRPr lang="en-US"/>
        </a:p>
      </dgm:t>
    </dgm:pt>
    <dgm:pt modelId="{2CC5D5A6-1135-43E2-A0EA-109899E56EA8}">
      <dgm:prSet/>
      <dgm:spPr/>
      <dgm:t>
        <a:bodyPr/>
        <a:lstStyle/>
        <a:p>
          <a:r>
            <a:rPr lang="en-US"/>
            <a:t>Compliance not met</a:t>
          </a:r>
          <a:endParaRPr lang="en-US" dirty="0"/>
        </a:p>
      </dgm:t>
    </dgm:pt>
    <dgm:pt modelId="{E380D73C-4C3D-48AA-8516-83C3E16383F7}" type="parTrans" cxnId="{4F2DB612-4D6F-4B18-AFB6-928E337E1A81}">
      <dgm:prSet/>
      <dgm:spPr/>
      <dgm:t>
        <a:bodyPr/>
        <a:lstStyle/>
        <a:p>
          <a:endParaRPr lang="en-US"/>
        </a:p>
      </dgm:t>
    </dgm:pt>
    <dgm:pt modelId="{E0097305-FF72-4C53-8529-DAF92DBB6909}" type="sibTrans" cxnId="{4F2DB612-4D6F-4B18-AFB6-928E337E1A81}">
      <dgm:prSet/>
      <dgm:spPr/>
      <dgm:t>
        <a:bodyPr/>
        <a:lstStyle/>
        <a:p>
          <a:endParaRPr lang="en-US"/>
        </a:p>
      </dgm:t>
    </dgm:pt>
    <dgm:pt modelId="{A694C704-4243-438C-B849-EE4B27858A61}">
      <dgm:prSet/>
      <dgm:spPr/>
      <dgm:t>
        <a:bodyPr/>
        <a:lstStyle/>
        <a:p>
          <a:r>
            <a:rPr lang="en-US" dirty="0"/>
            <a:t>Revenue lost</a:t>
          </a:r>
        </a:p>
      </dgm:t>
    </dgm:pt>
    <dgm:pt modelId="{2016F9D2-3EA4-4DF1-950D-B165E3826344}" type="parTrans" cxnId="{329432CB-86ED-46CA-9D95-E5977FC15690}">
      <dgm:prSet/>
      <dgm:spPr/>
      <dgm:t>
        <a:bodyPr/>
        <a:lstStyle/>
        <a:p>
          <a:endParaRPr lang="en-US"/>
        </a:p>
      </dgm:t>
    </dgm:pt>
    <dgm:pt modelId="{26F089EA-DCBA-4FA1-8763-66CEDA352224}" type="sibTrans" cxnId="{329432CB-86ED-46CA-9D95-E5977FC15690}">
      <dgm:prSet/>
      <dgm:spPr/>
      <dgm:t>
        <a:bodyPr/>
        <a:lstStyle/>
        <a:p>
          <a:endParaRPr lang="en-US"/>
        </a:p>
      </dgm:t>
    </dgm:pt>
    <dgm:pt modelId="{EA975972-BF48-40F9-BA7F-C3568EBFD0E5}" type="pres">
      <dgm:prSet presAssocID="{A270C623-CFC6-4146-944E-78D9422DF207}" presName="Name0" presStyleCnt="0">
        <dgm:presLayoutVars>
          <dgm:dir/>
          <dgm:animLvl val="lvl"/>
          <dgm:resizeHandles val="exact"/>
        </dgm:presLayoutVars>
      </dgm:prSet>
      <dgm:spPr/>
    </dgm:pt>
    <dgm:pt modelId="{9278541E-819B-4F32-B01B-D8E1724A6EE9}" type="pres">
      <dgm:prSet presAssocID="{47430ABC-0229-4329-BD36-284C2324FBD9}" presName="composite" presStyleCnt="0"/>
      <dgm:spPr/>
    </dgm:pt>
    <dgm:pt modelId="{F3B51F20-425C-4C2D-BBBB-81717656FC6E}" type="pres">
      <dgm:prSet presAssocID="{47430ABC-0229-4329-BD36-284C2324FBD9}" presName="parTx" presStyleLbl="alignNode1" presStyleIdx="0" presStyleCnt="3">
        <dgm:presLayoutVars>
          <dgm:chMax val="0"/>
          <dgm:chPref val="0"/>
          <dgm:bulletEnabled val="1"/>
        </dgm:presLayoutVars>
      </dgm:prSet>
      <dgm:spPr/>
    </dgm:pt>
    <dgm:pt modelId="{EF38C5F9-8C5F-4B01-890C-4268616460A5}" type="pres">
      <dgm:prSet presAssocID="{47430ABC-0229-4329-BD36-284C2324FBD9}" presName="desTx" presStyleLbl="alignAccFollowNode1" presStyleIdx="0" presStyleCnt="3">
        <dgm:presLayoutVars>
          <dgm:bulletEnabled val="1"/>
        </dgm:presLayoutVars>
      </dgm:prSet>
      <dgm:spPr/>
    </dgm:pt>
    <dgm:pt modelId="{5C410DAD-1000-46AB-B2AB-710847DA9126}" type="pres">
      <dgm:prSet presAssocID="{1D6B56DE-9437-4D2C-B280-F43AA0683036}" presName="space" presStyleCnt="0"/>
      <dgm:spPr/>
    </dgm:pt>
    <dgm:pt modelId="{2C2CAFED-F700-452F-B905-679357260C21}" type="pres">
      <dgm:prSet presAssocID="{FC15AA19-0510-499D-8146-5AD1A48AED36}" presName="composite" presStyleCnt="0"/>
      <dgm:spPr/>
    </dgm:pt>
    <dgm:pt modelId="{9A3305B3-F260-4AFC-891E-195C6E22ED5A}" type="pres">
      <dgm:prSet presAssocID="{FC15AA19-0510-499D-8146-5AD1A48AED36}" presName="parTx" presStyleLbl="alignNode1" presStyleIdx="1" presStyleCnt="3">
        <dgm:presLayoutVars>
          <dgm:chMax val="0"/>
          <dgm:chPref val="0"/>
          <dgm:bulletEnabled val="1"/>
        </dgm:presLayoutVars>
      </dgm:prSet>
      <dgm:spPr/>
    </dgm:pt>
    <dgm:pt modelId="{C59CDF3F-E815-476B-BBA2-3C3AB7D9CD4D}" type="pres">
      <dgm:prSet presAssocID="{FC15AA19-0510-499D-8146-5AD1A48AED36}" presName="desTx" presStyleLbl="alignAccFollowNode1" presStyleIdx="1" presStyleCnt="3">
        <dgm:presLayoutVars>
          <dgm:bulletEnabled val="1"/>
        </dgm:presLayoutVars>
      </dgm:prSet>
      <dgm:spPr/>
    </dgm:pt>
    <dgm:pt modelId="{65EF5E86-9918-4379-ADB1-21A6A57389F8}" type="pres">
      <dgm:prSet presAssocID="{8B9917AF-BF8C-4AAB-A1B4-455B614AF8F2}" presName="space" presStyleCnt="0"/>
      <dgm:spPr/>
    </dgm:pt>
    <dgm:pt modelId="{A56A6661-42E9-4716-B2D2-B722AE27B6D0}" type="pres">
      <dgm:prSet presAssocID="{5203A176-2867-47AF-A220-847F9F97F85B}" presName="composite" presStyleCnt="0"/>
      <dgm:spPr/>
    </dgm:pt>
    <dgm:pt modelId="{18A0550C-9E17-44CC-8499-19D580CF15E6}" type="pres">
      <dgm:prSet presAssocID="{5203A176-2867-47AF-A220-847F9F97F85B}" presName="parTx" presStyleLbl="alignNode1" presStyleIdx="2" presStyleCnt="3">
        <dgm:presLayoutVars>
          <dgm:chMax val="0"/>
          <dgm:chPref val="0"/>
          <dgm:bulletEnabled val="1"/>
        </dgm:presLayoutVars>
      </dgm:prSet>
      <dgm:spPr/>
    </dgm:pt>
    <dgm:pt modelId="{D6088505-1F07-4379-84B4-582A099E78C5}" type="pres">
      <dgm:prSet presAssocID="{5203A176-2867-47AF-A220-847F9F97F85B}" presName="desTx" presStyleLbl="alignAccFollowNode1" presStyleIdx="2" presStyleCnt="3">
        <dgm:presLayoutVars>
          <dgm:bulletEnabled val="1"/>
        </dgm:presLayoutVars>
      </dgm:prSet>
      <dgm:spPr/>
    </dgm:pt>
  </dgm:ptLst>
  <dgm:cxnLst>
    <dgm:cxn modelId="{C0C3C000-B933-48F0-833B-E1DDFC56AA28}" type="presOf" srcId="{BC7DFBC8-C7FE-4D18-A7FA-CF7D2689A3A1}" destId="{C59CDF3F-E815-476B-BBA2-3C3AB7D9CD4D}" srcOrd="0" destOrd="0" presId="urn:microsoft.com/office/officeart/2005/8/layout/hList1"/>
    <dgm:cxn modelId="{44ED4B04-D865-4D71-B0D7-95B66F0C90D3}" srcId="{FC15AA19-0510-499D-8146-5AD1A48AED36}" destId="{BC7DFBC8-C7FE-4D18-A7FA-CF7D2689A3A1}" srcOrd="0" destOrd="0" parTransId="{AFE6C55F-E000-40D0-A047-5D96CB1924B9}" sibTransId="{9E2022EA-D182-4E31-8CA2-0A205D05A9B3}"/>
    <dgm:cxn modelId="{EFFC6F12-5BA8-49FF-B14A-815D1C20BDFF}" type="presOf" srcId="{0A8CA16F-7C4E-4AD0-829B-38CE042CDAE3}" destId="{D6088505-1F07-4379-84B4-582A099E78C5}" srcOrd="0" destOrd="3" presId="urn:microsoft.com/office/officeart/2005/8/layout/hList1"/>
    <dgm:cxn modelId="{4F2DB612-4D6F-4B18-AFB6-928E337E1A81}" srcId="{5203A176-2867-47AF-A220-847F9F97F85B}" destId="{2CC5D5A6-1135-43E2-A0EA-109899E56EA8}" srcOrd="4" destOrd="0" parTransId="{E380D73C-4C3D-48AA-8516-83C3E16383F7}" sibTransId="{E0097305-FF72-4C53-8529-DAF92DBB6909}"/>
    <dgm:cxn modelId="{83BC331F-2E00-4A0A-ABB3-A9EF79779B39}" type="presOf" srcId="{A270C623-CFC6-4146-944E-78D9422DF207}" destId="{EA975972-BF48-40F9-BA7F-C3568EBFD0E5}" srcOrd="0" destOrd="0" presId="urn:microsoft.com/office/officeart/2005/8/layout/hList1"/>
    <dgm:cxn modelId="{9669FC2E-439B-48CD-98BC-FF3D2B7980E8}" type="presOf" srcId="{47430ABC-0229-4329-BD36-284C2324FBD9}" destId="{F3B51F20-425C-4C2D-BBBB-81717656FC6E}" srcOrd="0" destOrd="0" presId="urn:microsoft.com/office/officeart/2005/8/layout/hList1"/>
    <dgm:cxn modelId="{D133242F-3EB6-48C3-9217-A0CBDBF65540}" srcId="{FC15AA19-0510-499D-8146-5AD1A48AED36}" destId="{7AA3FA61-E076-4A32-AC98-6BF45454C4E3}" srcOrd="4" destOrd="0" parTransId="{F0F39AED-F5DC-4BEA-B99C-B4F58AB26D30}" sibTransId="{0E95CCED-DA82-4320-94ED-EB5FF47C541D}"/>
    <dgm:cxn modelId="{1C87B631-90AA-4444-BC4A-2E076BCB13B9}" srcId="{FC15AA19-0510-499D-8146-5AD1A48AED36}" destId="{0B31BB0E-1F55-4B42-AF1F-A6AE950FC67B}" srcOrd="3" destOrd="0" parTransId="{07A3C7E0-0412-4FB8-913B-DC37B948B79C}" sibTransId="{4CA2C273-5829-4CBD-A6EE-3972EC6256C5}"/>
    <dgm:cxn modelId="{D5F7AA3A-3F97-449B-A21B-882E632129C3}" type="presOf" srcId="{2CC5D5A6-1135-43E2-A0EA-109899E56EA8}" destId="{D6088505-1F07-4379-84B4-582A099E78C5}" srcOrd="0" destOrd="4" presId="urn:microsoft.com/office/officeart/2005/8/layout/hList1"/>
    <dgm:cxn modelId="{3485CB62-A9AE-4DF2-B7BD-EBBCFB6AF2F9}" srcId="{FC15AA19-0510-499D-8146-5AD1A48AED36}" destId="{25FE6AC4-BBA3-4B44-9A8B-4554518DBF78}" srcOrd="1" destOrd="0" parTransId="{A2188461-1E98-4274-97B9-8AF7EE9538F2}" sibTransId="{0CBFF779-62CF-4FA7-B20D-ABC5E5D65463}"/>
    <dgm:cxn modelId="{117FB463-2704-477E-A2F0-561BA17C7EDF}" type="presOf" srcId="{0B31BB0E-1F55-4B42-AF1F-A6AE950FC67B}" destId="{C59CDF3F-E815-476B-BBA2-3C3AB7D9CD4D}" srcOrd="0" destOrd="3" presId="urn:microsoft.com/office/officeart/2005/8/layout/hList1"/>
    <dgm:cxn modelId="{4B35E66A-2105-464D-9DD5-665D005CE563}" type="presOf" srcId="{5203A176-2867-47AF-A220-847F9F97F85B}" destId="{18A0550C-9E17-44CC-8499-19D580CF15E6}" srcOrd="0" destOrd="0" presId="urn:microsoft.com/office/officeart/2005/8/layout/hList1"/>
    <dgm:cxn modelId="{9F770B4C-259D-45A1-BCC7-5DD12FB85E42}" type="presOf" srcId="{2994A1D0-54DF-4396-AF88-3DC009B6E9F7}" destId="{D6088505-1F07-4379-84B4-582A099E78C5}" srcOrd="0" destOrd="0" presId="urn:microsoft.com/office/officeart/2005/8/layout/hList1"/>
    <dgm:cxn modelId="{F03E7C50-E375-4C58-9226-DC1A1D6541AD}" type="presOf" srcId="{7AA3FA61-E076-4A32-AC98-6BF45454C4E3}" destId="{C59CDF3F-E815-476B-BBA2-3C3AB7D9CD4D}" srcOrd="0" destOrd="4" presId="urn:microsoft.com/office/officeart/2005/8/layout/hList1"/>
    <dgm:cxn modelId="{7099D852-1675-4EC2-ACEE-C69758753263}" type="presOf" srcId="{A694C704-4243-438C-B849-EE4B27858A61}" destId="{D6088505-1F07-4379-84B4-582A099E78C5}" srcOrd="0" destOrd="5" presId="urn:microsoft.com/office/officeart/2005/8/layout/hList1"/>
    <dgm:cxn modelId="{7140ED75-B69C-46AA-AC21-F092A6622167}" type="presOf" srcId="{8D125A5E-C0E4-4259-A5EB-A620AD466509}" destId="{EF38C5F9-8C5F-4B01-890C-4268616460A5}" srcOrd="0" destOrd="0" presId="urn:microsoft.com/office/officeart/2005/8/layout/hList1"/>
    <dgm:cxn modelId="{DF0AB676-5D61-4887-8CCB-BFB316D0AEA7}" type="presOf" srcId="{25FE6AC4-BBA3-4B44-9A8B-4554518DBF78}" destId="{C59CDF3F-E815-476B-BBA2-3C3AB7D9CD4D}" srcOrd="0" destOrd="1" presId="urn:microsoft.com/office/officeart/2005/8/layout/hList1"/>
    <dgm:cxn modelId="{2CCDE579-8B98-4703-9698-904B60E12760}" type="presOf" srcId="{2F663459-9BDB-4122-926B-2B4EBF0D1EDE}" destId="{D6088505-1F07-4379-84B4-582A099E78C5}" srcOrd="0" destOrd="1" presId="urn:microsoft.com/office/officeart/2005/8/layout/hList1"/>
    <dgm:cxn modelId="{BBA8197A-4E08-455E-B5F0-8DA60210946B}" srcId="{A270C623-CFC6-4146-944E-78D9422DF207}" destId="{5203A176-2867-47AF-A220-847F9F97F85B}" srcOrd="2" destOrd="0" parTransId="{03450DD0-C19A-47E4-BFA3-EAF0164986DB}" sibTransId="{92C24957-7295-4777-81A5-8767E593F1AE}"/>
    <dgm:cxn modelId="{094EC889-6C73-4958-916C-1D594E3425D2}" srcId="{A270C623-CFC6-4146-944E-78D9422DF207}" destId="{FC15AA19-0510-499D-8146-5AD1A48AED36}" srcOrd="1" destOrd="0" parTransId="{371BBFD9-8707-4EC9-B31E-45D0922DB1BD}" sibTransId="{8B9917AF-BF8C-4AAB-A1B4-455B614AF8F2}"/>
    <dgm:cxn modelId="{E24DDB8A-154B-4162-A550-69992C4C91A4}" srcId="{5203A176-2867-47AF-A220-847F9F97F85B}" destId="{2F663459-9BDB-4122-926B-2B4EBF0D1EDE}" srcOrd="1" destOrd="0" parTransId="{EAF2C7EC-BA47-46D4-A5E6-694E67AA5748}" sibTransId="{634EF725-DF20-4E4E-BBC8-A6F6E4BB30A1}"/>
    <dgm:cxn modelId="{A97BCC8B-6F34-4C25-ABE9-D6FAD93825EC}" srcId="{47430ABC-0229-4329-BD36-284C2324FBD9}" destId="{8D125A5E-C0E4-4259-A5EB-A620AD466509}" srcOrd="0" destOrd="0" parTransId="{A382F4FB-D23E-459D-93C6-3719C3306D9F}" sibTransId="{BC157F7F-DAE5-4773-97BD-E8EA684E9717}"/>
    <dgm:cxn modelId="{6FFEF78D-7BF6-4EC9-80C5-D7D4E550C65D}" srcId="{5203A176-2867-47AF-A220-847F9F97F85B}" destId="{84F50B64-A8FC-4390-BED2-F604AA98D595}" srcOrd="2" destOrd="0" parTransId="{270F2F1D-6ACB-48A8-BAD7-C583C425EF77}" sibTransId="{C7B9FC32-055B-4F5A-B84A-B7F0E59625FA}"/>
    <dgm:cxn modelId="{F67BDF8F-3A00-4160-AFDD-1B5B9E740A62}" type="presOf" srcId="{150FED75-E03A-47E2-9099-FD2C23B7D627}" destId="{C59CDF3F-E815-476B-BBA2-3C3AB7D9CD4D}" srcOrd="0" destOrd="2" presId="urn:microsoft.com/office/officeart/2005/8/layout/hList1"/>
    <dgm:cxn modelId="{37CE44B6-4C44-4FBC-85D3-C773FD7C5B67}" srcId="{A270C623-CFC6-4146-944E-78D9422DF207}" destId="{47430ABC-0229-4329-BD36-284C2324FBD9}" srcOrd="0" destOrd="0" parTransId="{BE9224DF-32AC-47C6-B055-FF58B0E8DCF4}" sibTransId="{1D6B56DE-9437-4D2C-B280-F43AA0683036}"/>
    <dgm:cxn modelId="{E3466DC3-835E-497E-8EB5-AF1EDD3C67A0}" srcId="{5203A176-2867-47AF-A220-847F9F97F85B}" destId="{2994A1D0-54DF-4396-AF88-3DC009B6E9F7}" srcOrd="0" destOrd="0" parTransId="{F08357BE-08C8-4DA2-9A85-C614DF800470}" sibTransId="{A8286FF9-92F6-4A3A-803F-864AA4E565BA}"/>
    <dgm:cxn modelId="{329432CB-86ED-46CA-9D95-E5977FC15690}" srcId="{5203A176-2867-47AF-A220-847F9F97F85B}" destId="{A694C704-4243-438C-B849-EE4B27858A61}" srcOrd="5" destOrd="0" parTransId="{2016F9D2-3EA4-4DF1-950D-B165E3826344}" sibTransId="{26F089EA-DCBA-4FA1-8763-66CEDA352224}"/>
    <dgm:cxn modelId="{E58FE0D6-FFCF-4927-AB45-E46990E63589}" srcId="{FC15AA19-0510-499D-8146-5AD1A48AED36}" destId="{150FED75-E03A-47E2-9099-FD2C23B7D627}" srcOrd="2" destOrd="0" parTransId="{C0A7FCBE-0E5F-4FC9-9A8F-829266EDAAB0}" sibTransId="{08F2113E-81C0-4E11-8E05-44868F7DFDCD}"/>
    <dgm:cxn modelId="{8FCB9EDF-161A-4886-9F37-CC38673897C5}" type="presOf" srcId="{FC15AA19-0510-499D-8146-5AD1A48AED36}" destId="{9A3305B3-F260-4AFC-891E-195C6E22ED5A}" srcOrd="0" destOrd="0" presId="urn:microsoft.com/office/officeart/2005/8/layout/hList1"/>
    <dgm:cxn modelId="{26B824F0-124F-4554-A84B-EA3CAD33886B}" srcId="{5203A176-2867-47AF-A220-847F9F97F85B}" destId="{0A8CA16F-7C4E-4AD0-829B-38CE042CDAE3}" srcOrd="3" destOrd="0" parTransId="{7D623638-3B98-4F6B-ADF1-D7377095D89A}" sibTransId="{0A8F088E-323A-4649-BF0D-E91AA78EFBF0}"/>
    <dgm:cxn modelId="{B134FFFA-316D-4758-9FCB-27DDFF70D74D}" type="presOf" srcId="{84F50B64-A8FC-4390-BED2-F604AA98D595}" destId="{D6088505-1F07-4379-84B4-582A099E78C5}" srcOrd="0" destOrd="2" presId="urn:microsoft.com/office/officeart/2005/8/layout/hList1"/>
    <dgm:cxn modelId="{A4232169-EEDC-4DEC-849A-E74F0B17FC39}" type="presParOf" srcId="{EA975972-BF48-40F9-BA7F-C3568EBFD0E5}" destId="{9278541E-819B-4F32-B01B-D8E1724A6EE9}" srcOrd="0" destOrd="0" presId="urn:microsoft.com/office/officeart/2005/8/layout/hList1"/>
    <dgm:cxn modelId="{9B64D165-F86E-4963-9266-4128C2B454E4}" type="presParOf" srcId="{9278541E-819B-4F32-B01B-D8E1724A6EE9}" destId="{F3B51F20-425C-4C2D-BBBB-81717656FC6E}" srcOrd="0" destOrd="0" presId="urn:microsoft.com/office/officeart/2005/8/layout/hList1"/>
    <dgm:cxn modelId="{BE216147-BE5D-4CFA-AC63-135E2C74191F}" type="presParOf" srcId="{9278541E-819B-4F32-B01B-D8E1724A6EE9}" destId="{EF38C5F9-8C5F-4B01-890C-4268616460A5}" srcOrd="1" destOrd="0" presId="urn:microsoft.com/office/officeart/2005/8/layout/hList1"/>
    <dgm:cxn modelId="{786D85C0-614E-4E07-9C91-B9034620F7CA}" type="presParOf" srcId="{EA975972-BF48-40F9-BA7F-C3568EBFD0E5}" destId="{5C410DAD-1000-46AB-B2AB-710847DA9126}" srcOrd="1" destOrd="0" presId="urn:microsoft.com/office/officeart/2005/8/layout/hList1"/>
    <dgm:cxn modelId="{E6BAFCC6-88E5-4472-A10C-8CE261C93642}" type="presParOf" srcId="{EA975972-BF48-40F9-BA7F-C3568EBFD0E5}" destId="{2C2CAFED-F700-452F-B905-679357260C21}" srcOrd="2" destOrd="0" presId="urn:microsoft.com/office/officeart/2005/8/layout/hList1"/>
    <dgm:cxn modelId="{08320299-D645-4D9A-992B-EF3A09BE101B}" type="presParOf" srcId="{2C2CAFED-F700-452F-B905-679357260C21}" destId="{9A3305B3-F260-4AFC-891E-195C6E22ED5A}" srcOrd="0" destOrd="0" presId="urn:microsoft.com/office/officeart/2005/8/layout/hList1"/>
    <dgm:cxn modelId="{81BAA3BA-310D-44EC-A355-B3485A0354C9}" type="presParOf" srcId="{2C2CAFED-F700-452F-B905-679357260C21}" destId="{C59CDF3F-E815-476B-BBA2-3C3AB7D9CD4D}" srcOrd="1" destOrd="0" presId="urn:microsoft.com/office/officeart/2005/8/layout/hList1"/>
    <dgm:cxn modelId="{E53739E7-D57C-4BD9-B9C1-C2058DB61AE1}" type="presParOf" srcId="{EA975972-BF48-40F9-BA7F-C3568EBFD0E5}" destId="{65EF5E86-9918-4379-ADB1-21A6A57389F8}" srcOrd="3" destOrd="0" presId="urn:microsoft.com/office/officeart/2005/8/layout/hList1"/>
    <dgm:cxn modelId="{FB755518-9180-45BD-A87E-F7DD31614A3F}" type="presParOf" srcId="{EA975972-BF48-40F9-BA7F-C3568EBFD0E5}" destId="{A56A6661-42E9-4716-B2D2-B722AE27B6D0}" srcOrd="4" destOrd="0" presId="urn:microsoft.com/office/officeart/2005/8/layout/hList1"/>
    <dgm:cxn modelId="{64A50AF2-168B-466B-94A0-E12BB2D5558B}" type="presParOf" srcId="{A56A6661-42E9-4716-B2D2-B722AE27B6D0}" destId="{18A0550C-9E17-44CC-8499-19D580CF15E6}" srcOrd="0" destOrd="0" presId="urn:microsoft.com/office/officeart/2005/8/layout/hList1"/>
    <dgm:cxn modelId="{14B64CC8-5ECB-4F48-BFE3-B2FD182D9087}" type="presParOf" srcId="{A56A6661-42E9-4716-B2D2-B722AE27B6D0}" destId="{D6088505-1F07-4379-84B4-582A099E78C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4410AE-3EF3-4ED3-BC96-E6FC0151D9C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6B3A101-112E-4032-8CEC-056CD18AD4DB}">
      <dgm:prSet phldrT="[Text]"/>
      <dgm:spPr>
        <a:xfrm>
          <a:off x="0" y="1243"/>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Hazards &amp; Threats: Risks</a:t>
          </a:r>
        </a:p>
      </dgm:t>
    </dgm:pt>
    <dgm:pt modelId="{0E4ABC94-6DC6-4F47-B9C3-9AA4B4E48043}" type="parTrans" cxnId="{5A505BA3-EFD5-496D-87C2-99366308B73C}">
      <dgm:prSet/>
      <dgm:spPr/>
      <dgm:t>
        <a:bodyPr/>
        <a:lstStyle/>
        <a:p>
          <a:endParaRPr lang="en-US"/>
        </a:p>
      </dgm:t>
    </dgm:pt>
    <dgm:pt modelId="{79F6E0D3-55E4-4BD6-A516-1C7D774EFF41}" type="sibTrans" cxnId="{5A505BA3-EFD5-496D-87C2-99366308B73C}">
      <dgm:prSet/>
      <dgm:spPr/>
      <dgm:t>
        <a:bodyPr/>
        <a:lstStyle/>
        <a:p>
          <a:endParaRPr lang="en-US"/>
        </a:p>
      </dgm:t>
    </dgm:pt>
    <dgm:pt modelId="{399B4B6F-4AC9-4BE5-9EAE-B32E480F76E4}">
      <dgm:prSet phldrT="[Text]"/>
      <dgm:spPr>
        <a:xfrm rot="5400000">
          <a:off x="5306625" y="-2270350"/>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Electrical power outage.</a:t>
          </a:r>
        </a:p>
      </dgm:t>
    </dgm:pt>
    <dgm:pt modelId="{2F01A0D4-70A4-4AE2-AC84-C16D20415BB1}" type="parTrans" cxnId="{A2120B14-19AE-4345-8791-7AA1C07490EB}">
      <dgm:prSet/>
      <dgm:spPr/>
      <dgm:t>
        <a:bodyPr/>
        <a:lstStyle/>
        <a:p>
          <a:endParaRPr lang="en-US"/>
        </a:p>
      </dgm:t>
    </dgm:pt>
    <dgm:pt modelId="{30DD3717-37A0-4F95-BCA8-0D21D1F598D7}" type="sibTrans" cxnId="{A2120B14-19AE-4345-8791-7AA1C07490EB}">
      <dgm:prSet/>
      <dgm:spPr/>
      <dgm:t>
        <a:bodyPr/>
        <a:lstStyle/>
        <a:p>
          <a:endParaRPr lang="en-US"/>
        </a:p>
      </dgm:t>
    </dgm:pt>
    <dgm:pt modelId="{EDE624F3-A50A-440D-818A-0425A10BC64D}">
      <dgm:prSet phldrT="[Text]"/>
      <dgm:spPr>
        <a:xfrm>
          <a:off x="0" y="761187"/>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Essential Function #1 (EF#1)</a:t>
          </a:r>
        </a:p>
      </dgm:t>
    </dgm:pt>
    <dgm:pt modelId="{D9EBE478-5030-420E-8C2C-13BBAD711A0D}" type="parTrans" cxnId="{51DBAFE6-8E2E-4240-89F2-9850F7FDE194}">
      <dgm:prSet/>
      <dgm:spPr/>
      <dgm:t>
        <a:bodyPr/>
        <a:lstStyle/>
        <a:p>
          <a:endParaRPr lang="en-US"/>
        </a:p>
      </dgm:t>
    </dgm:pt>
    <dgm:pt modelId="{519941F5-E703-4594-92BC-3F9D99600380}" type="sibTrans" cxnId="{51DBAFE6-8E2E-4240-89F2-9850F7FDE194}">
      <dgm:prSet/>
      <dgm:spPr/>
      <dgm:t>
        <a:bodyPr/>
        <a:lstStyle/>
        <a:p>
          <a:endParaRPr lang="en-US"/>
        </a:p>
      </dgm:t>
    </dgm:pt>
    <dgm:pt modelId="{44617283-2B8F-4ADC-8F66-6E6D96C5A7B4}">
      <dgm:prSet phldrT="[Text]"/>
      <dgm:spPr>
        <a:xfrm rot="5400000">
          <a:off x="5306625" y="-1510406"/>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Provide Emergency Alert notifications to the Campus</a:t>
          </a:r>
        </a:p>
      </dgm:t>
    </dgm:pt>
    <dgm:pt modelId="{73DD84BE-F010-41E3-BF5A-0310CB8BCD2F}" type="parTrans" cxnId="{D8FEA192-BD83-49C2-87AD-E32D8D11BAF5}">
      <dgm:prSet/>
      <dgm:spPr/>
      <dgm:t>
        <a:bodyPr/>
        <a:lstStyle/>
        <a:p>
          <a:endParaRPr lang="en-US"/>
        </a:p>
      </dgm:t>
    </dgm:pt>
    <dgm:pt modelId="{3D2FC370-36F0-494F-B0B5-3BFAA2A37C8C}" type="sibTrans" cxnId="{D8FEA192-BD83-49C2-87AD-E32D8D11BAF5}">
      <dgm:prSet/>
      <dgm:spPr/>
      <dgm:t>
        <a:bodyPr/>
        <a:lstStyle/>
        <a:p>
          <a:endParaRPr lang="en-US"/>
        </a:p>
      </dgm:t>
    </dgm:pt>
    <dgm:pt modelId="{AC3A84BF-ABAA-44A1-A666-B9662D23FB7B}">
      <dgm:prSet phldrT="[Text]"/>
      <dgm:spPr>
        <a:xfrm>
          <a:off x="0" y="1521131"/>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Effects (what threat means to EF#1)</a:t>
          </a:r>
        </a:p>
      </dgm:t>
    </dgm:pt>
    <dgm:pt modelId="{B46990F1-0EA4-45FC-92F3-F981C66BEFEA}" type="parTrans" cxnId="{A4F576AE-3AC3-49CD-ADA6-E85BA96BF828}">
      <dgm:prSet/>
      <dgm:spPr/>
      <dgm:t>
        <a:bodyPr/>
        <a:lstStyle/>
        <a:p>
          <a:endParaRPr lang="en-US"/>
        </a:p>
      </dgm:t>
    </dgm:pt>
    <dgm:pt modelId="{DE3A4592-BE44-4606-827F-1EBCFEFEB94F}" type="sibTrans" cxnId="{A4F576AE-3AC3-49CD-ADA6-E85BA96BF828}">
      <dgm:prSet/>
      <dgm:spPr/>
      <dgm:t>
        <a:bodyPr/>
        <a:lstStyle/>
        <a:p>
          <a:endParaRPr lang="en-US"/>
        </a:p>
      </dgm:t>
    </dgm:pt>
    <dgm:pt modelId="{48459E5C-4289-4255-8D05-0848F137483D}">
      <dgm:prSet phldrT="[Text]"/>
      <dgm:spPr>
        <a:xfrm>
          <a:off x="0" y="2281075"/>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Mitigation of Hazard</a:t>
          </a:r>
        </a:p>
      </dgm:t>
    </dgm:pt>
    <dgm:pt modelId="{C9D50A44-8F98-427B-897C-DF0DCF003782}" type="parTrans" cxnId="{B6F6719C-7EB1-4C1A-A656-D306B9192E1C}">
      <dgm:prSet/>
      <dgm:spPr/>
      <dgm:t>
        <a:bodyPr/>
        <a:lstStyle/>
        <a:p>
          <a:endParaRPr lang="en-US"/>
        </a:p>
      </dgm:t>
    </dgm:pt>
    <dgm:pt modelId="{EBC8659D-593F-4E28-88A5-DC809B289DD4}" type="sibTrans" cxnId="{B6F6719C-7EB1-4C1A-A656-D306B9192E1C}">
      <dgm:prSet/>
      <dgm:spPr/>
      <dgm:t>
        <a:bodyPr/>
        <a:lstStyle/>
        <a:p>
          <a:endParaRPr lang="en-US"/>
        </a:p>
      </dgm:t>
    </dgm:pt>
    <dgm:pt modelId="{E1F40848-12F2-4442-B79E-14432925FF8A}">
      <dgm:prSet phldrT="[Text]"/>
      <dgm:spPr>
        <a:xfrm rot="5400000">
          <a:off x="5306625" y="9481"/>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Move operations to EOC for redundant power system (EOC on generator).</a:t>
          </a:r>
        </a:p>
      </dgm:t>
    </dgm:pt>
    <dgm:pt modelId="{2341B197-E747-409A-8536-50F458E343CA}" type="parTrans" cxnId="{54ADB27C-DCDF-4269-A34D-C6D4F11FBB5F}">
      <dgm:prSet/>
      <dgm:spPr/>
      <dgm:t>
        <a:bodyPr/>
        <a:lstStyle/>
        <a:p>
          <a:endParaRPr lang="en-US"/>
        </a:p>
      </dgm:t>
    </dgm:pt>
    <dgm:pt modelId="{6B86F85D-FB5E-4193-A4C8-8A5A172C3A5B}" type="sibTrans" cxnId="{54ADB27C-DCDF-4269-A34D-C6D4F11FBB5F}">
      <dgm:prSet/>
      <dgm:spPr/>
      <dgm:t>
        <a:bodyPr/>
        <a:lstStyle/>
        <a:p>
          <a:endParaRPr lang="en-US"/>
        </a:p>
      </dgm:t>
    </dgm:pt>
    <dgm:pt modelId="{672085F0-00DE-4D17-9B92-184D059442C9}">
      <dgm:prSet phldrT="[Text]"/>
      <dgm:spPr>
        <a:xfrm>
          <a:off x="0" y="3041019"/>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Resumption Plan for EF#1</a:t>
          </a:r>
        </a:p>
      </dgm:t>
    </dgm:pt>
    <dgm:pt modelId="{94079716-9BA3-41DB-83B7-5D512EEE2967}" type="parTrans" cxnId="{5166B5E4-7AE0-4464-A940-4D9557F82EA9}">
      <dgm:prSet/>
      <dgm:spPr/>
      <dgm:t>
        <a:bodyPr/>
        <a:lstStyle/>
        <a:p>
          <a:endParaRPr lang="en-US"/>
        </a:p>
      </dgm:t>
    </dgm:pt>
    <dgm:pt modelId="{52B5649D-F1C7-435B-BDE4-FD13B65B9763}" type="sibTrans" cxnId="{5166B5E4-7AE0-4464-A940-4D9557F82EA9}">
      <dgm:prSet/>
      <dgm:spPr/>
      <dgm:t>
        <a:bodyPr/>
        <a:lstStyle/>
        <a:p>
          <a:endParaRPr lang="en-US"/>
        </a:p>
      </dgm:t>
    </dgm:pt>
    <dgm:pt modelId="{D070EEAC-7752-4D13-970B-598B307ACBFF}">
      <dgm:prSet phldrT="[Text]"/>
      <dgm:spPr>
        <a:xfrm rot="5400000">
          <a:off x="5306625" y="-750462"/>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Standard Emergency phone messageing disrupted.</a:t>
          </a:r>
        </a:p>
      </dgm:t>
    </dgm:pt>
    <dgm:pt modelId="{404E5067-08A5-4554-B888-9BB97454B034}" type="parTrans" cxnId="{8FCCDDD4-D6FC-4568-9343-614F81B41E65}">
      <dgm:prSet/>
      <dgm:spPr/>
      <dgm:t>
        <a:bodyPr/>
        <a:lstStyle/>
        <a:p>
          <a:endParaRPr lang="en-US"/>
        </a:p>
      </dgm:t>
    </dgm:pt>
    <dgm:pt modelId="{A9D79FA0-A55E-46F0-94CF-FDAC7C054A81}" type="sibTrans" cxnId="{8FCCDDD4-D6FC-4568-9343-614F81B41E65}">
      <dgm:prSet/>
      <dgm:spPr/>
      <dgm:t>
        <a:bodyPr/>
        <a:lstStyle/>
        <a:p>
          <a:endParaRPr lang="en-US"/>
        </a:p>
      </dgm:t>
    </dgm:pt>
    <dgm:pt modelId="{A1361148-C581-4BF2-83C5-19B3AAB5D8C0}">
      <dgm:prSet phldrT="[Text]"/>
      <dgm:spPr>
        <a:xfrm rot="5400000">
          <a:off x="5306625" y="-750462"/>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Carriage House unusable (OES Office).</a:t>
          </a:r>
        </a:p>
      </dgm:t>
    </dgm:pt>
    <dgm:pt modelId="{14F97D5F-D95A-46CF-B5F5-436D74733C92}" type="parTrans" cxnId="{291A8D26-5604-4D11-83B6-DF47B81691FF}">
      <dgm:prSet/>
      <dgm:spPr/>
      <dgm:t>
        <a:bodyPr/>
        <a:lstStyle/>
        <a:p>
          <a:endParaRPr lang="en-US"/>
        </a:p>
      </dgm:t>
    </dgm:pt>
    <dgm:pt modelId="{65A8A0B1-1C29-40FE-8A55-1227E77C625F}" type="sibTrans" cxnId="{291A8D26-5604-4D11-83B6-DF47B81691FF}">
      <dgm:prSet/>
      <dgm:spPr/>
      <dgm:t>
        <a:bodyPr/>
        <a:lstStyle/>
        <a:p>
          <a:endParaRPr lang="en-US"/>
        </a:p>
      </dgm:t>
    </dgm:pt>
    <dgm:pt modelId="{538B1D4F-C60C-47AD-918E-0B28DF7F448A}">
      <dgm:prSet phldrT="[Text]"/>
      <dgm:spPr>
        <a:xfrm rot="5400000">
          <a:off x="5306625" y="769425"/>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Landline backup phones, cell phone messaging (if cell tower operational), satellite phones for EOC, radios and ham radios, campus e-mail and VOIP alerts.</a:t>
          </a:r>
        </a:p>
      </dgm:t>
    </dgm:pt>
    <dgm:pt modelId="{69646D74-AA81-4B16-9F8E-819A35798660}" type="parTrans" cxnId="{4AEB826D-1BC5-4708-A842-49A9213DEABF}">
      <dgm:prSet/>
      <dgm:spPr/>
      <dgm:t>
        <a:bodyPr/>
        <a:lstStyle/>
        <a:p>
          <a:endParaRPr lang="en-US"/>
        </a:p>
      </dgm:t>
    </dgm:pt>
    <dgm:pt modelId="{3A9CC32D-335C-41DB-BE43-88349A3D55AC}" type="sibTrans" cxnId="{4AEB826D-1BC5-4708-A842-49A9213DEABF}">
      <dgm:prSet/>
      <dgm:spPr/>
      <dgm:t>
        <a:bodyPr/>
        <a:lstStyle/>
        <a:p>
          <a:endParaRPr lang="en-US"/>
        </a:p>
      </dgm:t>
    </dgm:pt>
    <dgm:pt modelId="{B56FE2AA-90E0-4D53-8E58-9E50AE6576AB}">
      <dgm:prSet phldrT="[Text]"/>
      <dgm:spPr>
        <a:xfrm>
          <a:off x="0" y="3800963"/>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Impact to Essential Function</a:t>
          </a:r>
        </a:p>
      </dgm:t>
    </dgm:pt>
    <dgm:pt modelId="{617E945B-8C3F-462B-A1D1-464D313B5AA5}" type="parTrans" cxnId="{80D305CC-BB6B-4969-9E3F-C410E5E5812D}">
      <dgm:prSet/>
      <dgm:spPr/>
      <dgm:t>
        <a:bodyPr/>
        <a:lstStyle/>
        <a:p>
          <a:endParaRPr lang="en-US"/>
        </a:p>
      </dgm:t>
    </dgm:pt>
    <dgm:pt modelId="{04014F3A-AD02-4864-AE4E-31066BC6A207}" type="sibTrans" cxnId="{80D305CC-BB6B-4969-9E3F-C410E5E5812D}">
      <dgm:prSet/>
      <dgm:spPr/>
      <dgm:t>
        <a:bodyPr/>
        <a:lstStyle/>
        <a:p>
          <a:endParaRPr lang="en-US"/>
        </a:p>
      </dgm:t>
    </dgm:pt>
    <dgm:pt modelId="{B6BBC248-F417-47C3-B1B8-9A7D82AEB051}">
      <dgm:prSet phldrT="[Text]"/>
      <dgm:spPr>
        <a:xfrm rot="5400000">
          <a:off x="5306625" y="1529369"/>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a:solidFill>
                <a:sysClr val="windowText" lastClr="000000">
                  <a:hueOff val="0"/>
                  <a:satOff val="0"/>
                  <a:lumOff val="0"/>
                  <a:alphaOff val="0"/>
                </a:sysClr>
              </a:solidFill>
              <a:latin typeface="Calibri" panose="020F0502020204030204"/>
              <a:ea typeface="+mn-ea"/>
              <a:cs typeface="+mn-cs"/>
            </a:rPr>
            <a:t>Emergency messaging may be delayed, brief (132 text characters) and not everyone has a cell phone. </a:t>
          </a:r>
        </a:p>
      </dgm:t>
    </dgm:pt>
    <dgm:pt modelId="{7D746BD0-845C-4E6B-B63E-A60441E3E073}" type="parTrans" cxnId="{4CA4C6E2-B475-4C49-8D1A-A96B321A8EE9}">
      <dgm:prSet/>
      <dgm:spPr/>
      <dgm:t>
        <a:bodyPr/>
        <a:lstStyle/>
        <a:p>
          <a:endParaRPr lang="en-US"/>
        </a:p>
      </dgm:t>
    </dgm:pt>
    <dgm:pt modelId="{714D2729-9C32-4D0A-B6FB-ED51FC816A45}" type="sibTrans" cxnId="{4CA4C6E2-B475-4C49-8D1A-A96B321A8EE9}">
      <dgm:prSet/>
      <dgm:spPr/>
      <dgm:t>
        <a:bodyPr/>
        <a:lstStyle/>
        <a:p>
          <a:endParaRPr lang="en-US"/>
        </a:p>
      </dgm:t>
    </dgm:pt>
    <dgm:pt modelId="{F5F36B70-2609-4DE9-AB04-6746A6BCA6BD}" type="pres">
      <dgm:prSet presAssocID="{264410AE-3EF3-4ED3-BC96-E6FC0151D9C8}" presName="Name0" presStyleCnt="0">
        <dgm:presLayoutVars>
          <dgm:dir/>
          <dgm:animLvl val="lvl"/>
          <dgm:resizeHandles val="exact"/>
        </dgm:presLayoutVars>
      </dgm:prSet>
      <dgm:spPr/>
    </dgm:pt>
    <dgm:pt modelId="{744F371F-50AA-4AB3-AFD0-11B976A6961A}" type="pres">
      <dgm:prSet presAssocID="{66B3A101-112E-4032-8CEC-056CD18AD4DB}" presName="linNode" presStyleCnt="0"/>
      <dgm:spPr/>
    </dgm:pt>
    <dgm:pt modelId="{F6AF7C79-C7D9-4720-B6B6-7EA00FC2AE00}" type="pres">
      <dgm:prSet presAssocID="{66B3A101-112E-4032-8CEC-056CD18AD4DB}" presName="parentText" presStyleLbl="node1" presStyleIdx="0" presStyleCnt="6">
        <dgm:presLayoutVars>
          <dgm:chMax val="1"/>
          <dgm:bulletEnabled val="1"/>
        </dgm:presLayoutVars>
      </dgm:prSet>
      <dgm:spPr/>
    </dgm:pt>
    <dgm:pt modelId="{25685978-1A5E-4F84-AB07-94F9EC1C37E9}" type="pres">
      <dgm:prSet presAssocID="{66B3A101-112E-4032-8CEC-056CD18AD4DB}" presName="descendantText" presStyleLbl="alignAccFollowNode1" presStyleIdx="0" presStyleCnt="6">
        <dgm:presLayoutVars>
          <dgm:bulletEnabled val="1"/>
        </dgm:presLayoutVars>
      </dgm:prSet>
      <dgm:spPr/>
    </dgm:pt>
    <dgm:pt modelId="{8862F7AD-75E0-42A5-98D2-613B9C8C619C}" type="pres">
      <dgm:prSet presAssocID="{79F6E0D3-55E4-4BD6-A516-1C7D774EFF41}" presName="sp" presStyleCnt="0"/>
      <dgm:spPr/>
    </dgm:pt>
    <dgm:pt modelId="{B17CCDBE-D0F5-4402-9DF6-A7540FE88592}" type="pres">
      <dgm:prSet presAssocID="{EDE624F3-A50A-440D-818A-0425A10BC64D}" presName="linNode" presStyleCnt="0"/>
      <dgm:spPr/>
    </dgm:pt>
    <dgm:pt modelId="{9E3354BD-3C3F-4358-B293-B1FD4A1ECFEE}" type="pres">
      <dgm:prSet presAssocID="{EDE624F3-A50A-440D-818A-0425A10BC64D}" presName="parentText" presStyleLbl="node1" presStyleIdx="1" presStyleCnt="6">
        <dgm:presLayoutVars>
          <dgm:chMax val="1"/>
          <dgm:bulletEnabled val="1"/>
        </dgm:presLayoutVars>
      </dgm:prSet>
      <dgm:spPr/>
    </dgm:pt>
    <dgm:pt modelId="{00266B02-DAFE-4137-83A8-5922876E8006}" type="pres">
      <dgm:prSet presAssocID="{EDE624F3-A50A-440D-818A-0425A10BC64D}" presName="descendantText" presStyleLbl="alignAccFollowNode1" presStyleIdx="1" presStyleCnt="6">
        <dgm:presLayoutVars>
          <dgm:bulletEnabled val="1"/>
        </dgm:presLayoutVars>
      </dgm:prSet>
      <dgm:spPr/>
    </dgm:pt>
    <dgm:pt modelId="{E704E835-D29E-46C9-9E57-64247D4CB45B}" type="pres">
      <dgm:prSet presAssocID="{519941F5-E703-4594-92BC-3F9D99600380}" presName="sp" presStyleCnt="0"/>
      <dgm:spPr/>
    </dgm:pt>
    <dgm:pt modelId="{557C6B22-6320-443D-A945-A490989449CE}" type="pres">
      <dgm:prSet presAssocID="{AC3A84BF-ABAA-44A1-A666-B9662D23FB7B}" presName="linNode" presStyleCnt="0"/>
      <dgm:spPr/>
    </dgm:pt>
    <dgm:pt modelId="{9E92CE4A-0880-412A-87FD-EE5C7A251FD7}" type="pres">
      <dgm:prSet presAssocID="{AC3A84BF-ABAA-44A1-A666-B9662D23FB7B}" presName="parentText" presStyleLbl="node1" presStyleIdx="2" presStyleCnt="6">
        <dgm:presLayoutVars>
          <dgm:chMax val="1"/>
          <dgm:bulletEnabled val="1"/>
        </dgm:presLayoutVars>
      </dgm:prSet>
      <dgm:spPr/>
    </dgm:pt>
    <dgm:pt modelId="{87B70E3A-39B4-48C2-BFCD-1C0055A5230D}" type="pres">
      <dgm:prSet presAssocID="{AC3A84BF-ABAA-44A1-A666-B9662D23FB7B}" presName="descendantText" presStyleLbl="alignAccFollowNode1" presStyleIdx="2" presStyleCnt="6">
        <dgm:presLayoutVars>
          <dgm:bulletEnabled val="1"/>
        </dgm:presLayoutVars>
      </dgm:prSet>
      <dgm:spPr/>
    </dgm:pt>
    <dgm:pt modelId="{A8432F3B-612D-43E4-83E1-A785A857D344}" type="pres">
      <dgm:prSet presAssocID="{DE3A4592-BE44-4606-827F-1EBCFEFEB94F}" presName="sp" presStyleCnt="0"/>
      <dgm:spPr/>
    </dgm:pt>
    <dgm:pt modelId="{CDD7933C-5BF4-4659-A895-B7B14FCCD886}" type="pres">
      <dgm:prSet presAssocID="{48459E5C-4289-4255-8D05-0848F137483D}" presName="linNode" presStyleCnt="0"/>
      <dgm:spPr/>
    </dgm:pt>
    <dgm:pt modelId="{60C7D9E1-A2E9-4AF4-80D7-0745A5BBD76D}" type="pres">
      <dgm:prSet presAssocID="{48459E5C-4289-4255-8D05-0848F137483D}" presName="parentText" presStyleLbl="node1" presStyleIdx="3" presStyleCnt="6">
        <dgm:presLayoutVars>
          <dgm:chMax val="1"/>
          <dgm:bulletEnabled val="1"/>
        </dgm:presLayoutVars>
      </dgm:prSet>
      <dgm:spPr/>
    </dgm:pt>
    <dgm:pt modelId="{D1971C8F-3224-4EA7-B59D-17570E9BA75A}" type="pres">
      <dgm:prSet presAssocID="{48459E5C-4289-4255-8D05-0848F137483D}" presName="descendantText" presStyleLbl="alignAccFollowNode1" presStyleIdx="3" presStyleCnt="6">
        <dgm:presLayoutVars>
          <dgm:bulletEnabled val="1"/>
        </dgm:presLayoutVars>
      </dgm:prSet>
      <dgm:spPr/>
    </dgm:pt>
    <dgm:pt modelId="{617E2EF7-619F-4BC9-BF4F-34CEA244022F}" type="pres">
      <dgm:prSet presAssocID="{EBC8659D-593F-4E28-88A5-DC809B289DD4}" presName="sp" presStyleCnt="0"/>
      <dgm:spPr/>
    </dgm:pt>
    <dgm:pt modelId="{B88BECDA-ECE8-422C-96FC-9225D9B7B88B}" type="pres">
      <dgm:prSet presAssocID="{672085F0-00DE-4D17-9B92-184D059442C9}" presName="linNode" presStyleCnt="0"/>
      <dgm:spPr/>
    </dgm:pt>
    <dgm:pt modelId="{3393D459-C2AE-4A08-A188-356E88CEB46C}" type="pres">
      <dgm:prSet presAssocID="{672085F0-00DE-4D17-9B92-184D059442C9}" presName="parentText" presStyleLbl="node1" presStyleIdx="4" presStyleCnt="6">
        <dgm:presLayoutVars>
          <dgm:chMax val="1"/>
          <dgm:bulletEnabled val="1"/>
        </dgm:presLayoutVars>
      </dgm:prSet>
      <dgm:spPr/>
    </dgm:pt>
    <dgm:pt modelId="{641A14DE-B64D-4B76-9480-DB0367D7EC23}" type="pres">
      <dgm:prSet presAssocID="{672085F0-00DE-4D17-9B92-184D059442C9}" presName="descendantText" presStyleLbl="alignAccFollowNode1" presStyleIdx="4" presStyleCnt="6">
        <dgm:presLayoutVars>
          <dgm:bulletEnabled val="1"/>
        </dgm:presLayoutVars>
      </dgm:prSet>
      <dgm:spPr/>
    </dgm:pt>
    <dgm:pt modelId="{F6CF5100-8567-483C-8FED-468BF07A43D5}" type="pres">
      <dgm:prSet presAssocID="{52B5649D-F1C7-435B-BDE4-FD13B65B9763}" presName="sp" presStyleCnt="0"/>
      <dgm:spPr/>
    </dgm:pt>
    <dgm:pt modelId="{8C09C557-4F32-48DE-B0F9-B6DD6F570EC2}" type="pres">
      <dgm:prSet presAssocID="{B56FE2AA-90E0-4D53-8E58-9E50AE6576AB}" presName="linNode" presStyleCnt="0"/>
      <dgm:spPr/>
    </dgm:pt>
    <dgm:pt modelId="{8198A464-0A4B-4DD8-AA08-D293AB19D511}" type="pres">
      <dgm:prSet presAssocID="{B56FE2AA-90E0-4D53-8E58-9E50AE6576AB}" presName="parentText" presStyleLbl="node1" presStyleIdx="5" presStyleCnt="6">
        <dgm:presLayoutVars>
          <dgm:chMax val="1"/>
          <dgm:bulletEnabled val="1"/>
        </dgm:presLayoutVars>
      </dgm:prSet>
      <dgm:spPr/>
    </dgm:pt>
    <dgm:pt modelId="{F6D4FF18-3911-4516-BC48-E82112F9779A}" type="pres">
      <dgm:prSet presAssocID="{B56FE2AA-90E0-4D53-8E58-9E50AE6576AB}" presName="descendantText" presStyleLbl="alignAccFollowNode1" presStyleIdx="5" presStyleCnt="6">
        <dgm:presLayoutVars>
          <dgm:bulletEnabled val="1"/>
        </dgm:presLayoutVars>
      </dgm:prSet>
      <dgm:spPr/>
    </dgm:pt>
  </dgm:ptLst>
  <dgm:cxnLst>
    <dgm:cxn modelId="{4E47E20C-04D0-458B-83F1-BADE4AA2AB67}" type="presOf" srcId="{44617283-2B8F-4ADC-8F66-6E6D96C5A7B4}" destId="{00266B02-DAFE-4137-83A8-5922876E8006}" srcOrd="0" destOrd="0" presId="urn:microsoft.com/office/officeart/2005/8/layout/vList5"/>
    <dgm:cxn modelId="{A2120B14-19AE-4345-8791-7AA1C07490EB}" srcId="{66B3A101-112E-4032-8CEC-056CD18AD4DB}" destId="{399B4B6F-4AC9-4BE5-9EAE-B32E480F76E4}" srcOrd="0" destOrd="0" parTransId="{2F01A0D4-70A4-4AE2-AC84-C16D20415BB1}" sibTransId="{30DD3717-37A0-4F95-BCA8-0D21D1F598D7}"/>
    <dgm:cxn modelId="{AD002A15-2963-46B3-971C-69351E9641A8}" type="presOf" srcId="{66B3A101-112E-4032-8CEC-056CD18AD4DB}" destId="{F6AF7C79-C7D9-4720-B6B6-7EA00FC2AE00}" srcOrd="0" destOrd="0" presId="urn:microsoft.com/office/officeart/2005/8/layout/vList5"/>
    <dgm:cxn modelId="{291A8D26-5604-4D11-83B6-DF47B81691FF}" srcId="{AC3A84BF-ABAA-44A1-A666-B9662D23FB7B}" destId="{A1361148-C581-4BF2-83C5-19B3AAB5D8C0}" srcOrd="1" destOrd="0" parTransId="{14F97D5F-D95A-46CF-B5F5-436D74733C92}" sibTransId="{65A8A0B1-1C29-40FE-8A55-1227E77C625F}"/>
    <dgm:cxn modelId="{56BD3A27-C6F5-4C5A-AAEE-B8FE303E25DD}" type="presOf" srcId="{EDE624F3-A50A-440D-818A-0425A10BC64D}" destId="{9E3354BD-3C3F-4358-B293-B1FD4A1ECFEE}" srcOrd="0" destOrd="0" presId="urn:microsoft.com/office/officeart/2005/8/layout/vList5"/>
    <dgm:cxn modelId="{5D4F4762-56F1-429C-A0CF-346166291D41}" type="presOf" srcId="{D070EEAC-7752-4D13-970B-598B307ACBFF}" destId="{87B70E3A-39B4-48C2-BFCD-1C0055A5230D}" srcOrd="0" destOrd="0" presId="urn:microsoft.com/office/officeart/2005/8/layout/vList5"/>
    <dgm:cxn modelId="{4AEB826D-1BC5-4708-A842-49A9213DEABF}" srcId="{672085F0-00DE-4D17-9B92-184D059442C9}" destId="{538B1D4F-C60C-47AD-918E-0B28DF7F448A}" srcOrd="0" destOrd="0" parTransId="{69646D74-AA81-4B16-9F8E-819A35798660}" sibTransId="{3A9CC32D-335C-41DB-BE43-88349A3D55AC}"/>
    <dgm:cxn modelId="{19C1AE52-C613-4CF5-A45A-EA79E7200F12}" type="presOf" srcId="{48459E5C-4289-4255-8D05-0848F137483D}" destId="{60C7D9E1-A2E9-4AF4-80D7-0745A5BBD76D}" srcOrd="0" destOrd="0" presId="urn:microsoft.com/office/officeart/2005/8/layout/vList5"/>
    <dgm:cxn modelId="{54ADB27C-DCDF-4269-A34D-C6D4F11FBB5F}" srcId="{48459E5C-4289-4255-8D05-0848F137483D}" destId="{E1F40848-12F2-4442-B79E-14432925FF8A}" srcOrd="0" destOrd="0" parTransId="{2341B197-E747-409A-8536-50F458E343CA}" sibTransId="{6B86F85D-FB5E-4193-A4C8-8A5A172C3A5B}"/>
    <dgm:cxn modelId="{D8FEA192-BD83-49C2-87AD-E32D8D11BAF5}" srcId="{EDE624F3-A50A-440D-818A-0425A10BC64D}" destId="{44617283-2B8F-4ADC-8F66-6E6D96C5A7B4}" srcOrd="0" destOrd="0" parTransId="{73DD84BE-F010-41E3-BF5A-0310CB8BCD2F}" sibTransId="{3D2FC370-36F0-494F-B0B5-3BFAA2A37C8C}"/>
    <dgm:cxn modelId="{40A30398-D9DF-46BD-A1AB-EEBDA991AFE6}" type="presOf" srcId="{B56FE2AA-90E0-4D53-8E58-9E50AE6576AB}" destId="{8198A464-0A4B-4DD8-AA08-D293AB19D511}" srcOrd="0" destOrd="0" presId="urn:microsoft.com/office/officeart/2005/8/layout/vList5"/>
    <dgm:cxn modelId="{B6F6719C-7EB1-4C1A-A656-D306B9192E1C}" srcId="{264410AE-3EF3-4ED3-BC96-E6FC0151D9C8}" destId="{48459E5C-4289-4255-8D05-0848F137483D}" srcOrd="3" destOrd="0" parTransId="{C9D50A44-8F98-427B-897C-DF0DCF003782}" sibTransId="{EBC8659D-593F-4E28-88A5-DC809B289DD4}"/>
    <dgm:cxn modelId="{5A505BA3-EFD5-496D-87C2-99366308B73C}" srcId="{264410AE-3EF3-4ED3-BC96-E6FC0151D9C8}" destId="{66B3A101-112E-4032-8CEC-056CD18AD4DB}" srcOrd="0" destOrd="0" parTransId="{0E4ABC94-6DC6-4F47-B9C3-9AA4B4E48043}" sibTransId="{79F6E0D3-55E4-4BD6-A516-1C7D774EFF41}"/>
    <dgm:cxn modelId="{A4F576AE-3AC3-49CD-ADA6-E85BA96BF828}" srcId="{264410AE-3EF3-4ED3-BC96-E6FC0151D9C8}" destId="{AC3A84BF-ABAA-44A1-A666-B9662D23FB7B}" srcOrd="2" destOrd="0" parTransId="{B46990F1-0EA4-45FC-92F3-F981C66BEFEA}" sibTransId="{DE3A4592-BE44-4606-827F-1EBCFEFEB94F}"/>
    <dgm:cxn modelId="{327D00C5-0FA6-4FA4-BFB5-32209AE1AAC6}" type="presOf" srcId="{B6BBC248-F417-47C3-B1B8-9A7D82AEB051}" destId="{F6D4FF18-3911-4516-BC48-E82112F9779A}" srcOrd="0" destOrd="0" presId="urn:microsoft.com/office/officeart/2005/8/layout/vList5"/>
    <dgm:cxn modelId="{80D305CC-BB6B-4969-9E3F-C410E5E5812D}" srcId="{264410AE-3EF3-4ED3-BC96-E6FC0151D9C8}" destId="{B56FE2AA-90E0-4D53-8E58-9E50AE6576AB}" srcOrd="5" destOrd="0" parTransId="{617E945B-8C3F-462B-A1D1-464D313B5AA5}" sibTransId="{04014F3A-AD02-4864-AE4E-31066BC6A207}"/>
    <dgm:cxn modelId="{9F583DD1-919E-4885-AB87-84758D15A7C7}" type="presOf" srcId="{538B1D4F-C60C-47AD-918E-0B28DF7F448A}" destId="{641A14DE-B64D-4B76-9480-DB0367D7EC23}" srcOrd="0" destOrd="0" presId="urn:microsoft.com/office/officeart/2005/8/layout/vList5"/>
    <dgm:cxn modelId="{300FD7D1-1268-47FF-8CDA-A2AC4ECB8EA9}" type="presOf" srcId="{A1361148-C581-4BF2-83C5-19B3AAB5D8C0}" destId="{87B70E3A-39B4-48C2-BFCD-1C0055A5230D}" srcOrd="0" destOrd="1" presId="urn:microsoft.com/office/officeart/2005/8/layout/vList5"/>
    <dgm:cxn modelId="{C2940AD4-2676-47DC-8711-89A7CD0FD0BB}" type="presOf" srcId="{264410AE-3EF3-4ED3-BC96-E6FC0151D9C8}" destId="{F5F36B70-2609-4DE9-AB04-6746A6BCA6BD}" srcOrd="0" destOrd="0" presId="urn:microsoft.com/office/officeart/2005/8/layout/vList5"/>
    <dgm:cxn modelId="{8FCCDDD4-D6FC-4568-9343-614F81B41E65}" srcId="{AC3A84BF-ABAA-44A1-A666-B9662D23FB7B}" destId="{D070EEAC-7752-4D13-970B-598B307ACBFF}" srcOrd="0" destOrd="0" parTransId="{404E5067-08A5-4554-B888-9BB97454B034}" sibTransId="{A9D79FA0-A55E-46F0-94CF-FDAC7C054A81}"/>
    <dgm:cxn modelId="{6E05D2DA-82B1-48F5-9FBD-94D3F1D21278}" type="presOf" srcId="{E1F40848-12F2-4442-B79E-14432925FF8A}" destId="{D1971C8F-3224-4EA7-B59D-17570E9BA75A}" srcOrd="0" destOrd="0" presId="urn:microsoft.com/office/officeart/2005/8/layout/vList5"/>
    <dgm:cxn modelId="{3AE7E5DD-A16A-402A-9E88-59496556A3C5}" type="presOf" srcId="{AC3A84BF-ABAA-44A1-A666-B9662D23FB7B}" destId="{9E92CE4A-0880-412A-87FD-EE5C7A251FD7}" srcOrd="0" destOrd="0" presId="urn:microsoft.com/office/officeart/2005/8/layout/vList5"/>
    <dgm:cxn modelId="{E01027DE-58FE-4FBE-9B6C-631F85E58666}" type="presOf" srcId="{399B4B6F-4AC9-4BE5-9EAE-B32E480F76E4}" destId="{25685978-1A5E-4F84-AB07-94F9EC1C37E9}" srcOrd="0" destOrd="0" presId="urn:microsoft.com/office/officeart/2005/8/layout/vList5"/>
    <dgm:cxn modelId="{4CA4C6E2-B475-4C49-8D1A-A96B321A8EE9}" srcId="{B56FE2AA-90E0-4D53-8E58-9E50AE6576AB}" destId="{B6BBC248-F417-47C3-B1B8-9A7D82AEB051}" srcOrd="0" destOrd="0" parTransId="{7D746BD0-845C-4E6B-B63E-A60441E3E073}" sibTransId="{714D2729-9C32-4D0A-B6FB-ED51FC816A45}"/>
    <dgm:cxn modelId="{5166B5E4-7AE0-4464-A940-4D9557F82EA9}" srcId="{264410AE-3EF3-4ED3-BC96-E6FC0151D9C8}" destId="{672085F0-00DE-4D17-9B92-184D059442C9}" srcOrd="4" destOrd="0" parTransId="{94079716-9BA3-41DB-83B7-5D512EEE2967}" sibTransId="{52B5649D-F1C7-435B-BDE4-FD13B65B9763}"/>
    <dgm:cxn modelId="{51DBAFE6-8E2E-4240-89F2-9850F7FDE194}" srcId="{264410AE-3EF3-4ED3-BC96-E6FC0151D9C8}" destId="{EDE624F3-A50A-440D-818A-0425A10BC64D}" srcOrd="1" destOrd="0" parTransId="{D9EBE478-5030-420E-8C2C-13BBAD711A0D}" sibTransId="{519941F5-E703-4594-92BC-3F9D99600380}"/>
    <dgm:cxn modelId="{592B07EF-32AC-4C1E-ABA2-0EE11CA80841}" type="presOf" srcId="{672085F0-00DE-4D17-9B92-184D059442C9}" destId="{3393D459-C2AE-4A08-A188-356E88CEB46C}" srcOrd="0" destOrd="0" presId="urn:microsoft.com/office/officeart/2005/8/layout/vList5"/>
    <dgm:cxn modelId="{7AA02693-4D09-4AD1-AE7F-18375D3FBEBD}" type="presParOf" srcId="{F5F36B70-2609-4DE9-AB04-6746A6BCA6BD}" destId="{744F371F-50AA-4AB3-AFD0-11B976A6961A}" srcOrd="0" destOrd="0" presId="urn:microsoft.com/office/officeart/2005/8/layout/vList5"/>
    <dgm:cxn modelId="{01D8A41F-974D-4C12-873F-F370DC61835C}" type="presParOf" srcId="{744F371F-50AA-4AB3-AFD0-11B976A6961A}" destId="{F6AF7C79-C7D9-4720-B6B6-7EA00FC2AE00}" srcOrd="0" destOrd="0" presId="urn:microsoft.com/office/officeart/2005/8/layout/vList5"/>
    <dgm:cxn modelId="{60CABFDD-42F1-4EB4-BF91-89830899DE30}" type="presParOf" srcId="{744F371F-50AA-4AB3-AFD0-11B976A6961A}" destId="{25685978-1A5E-4F84-AB07-94F9EC1C37E9}" srcOrd="1" destOrd="0" presId="urn:microsoft.com/office/officeart/2005/8/layout/vList5"/>
    <dgm:cxn modelId="{2C3CB687-0E53-4681-B297-89888D7FF367}" type="presParOf" srcId="{F5F36B70-2609-4DE9-AB04-6746A6BCA6BD}" destId="{8862F7AD-75E0-42A5-98D2-613B9C8C619C}" srcOrd="1" destOrd="0" presId="urn:microsoft.com/office/officeart/2005/8/layout/vList5"/>
    <dgm:cxn modelId="{5C973C2A-9462-4293-A089-F94849AF3AB2}" type="presParOf" srcId="{F5F36B70-2609-4DE9-AB04-6746A6BCA6BD}" destId="{B17CCDBE-D0F5-4402-9DF6-A7540FE88592}" srcOrd="2" destOrd="0" presId="urn:microsoft.com/office/officeart/2005/8/layout/vList5"/>
    <dgm:cxn modelId="{D074FB3F-7B75-44CF-B158-28C147320398}" type="presParOf" srcId="{B17CCDBE-D0F5-4402-9DF6-A7540FE88592}" destId="{9E3354BD-3C3F-4358-B293-B1FD4A1ECFEE}" srcOrd="0" destOrd="0" presId="urn:microsoft.com/office/officeart/2005/8/layout/vList5"/>
    <dgm:cxn modelId="{7F7E6BD4-9CB1-4AD4-9685-6C1281489C4B}" type="presParOf" srcId="{B17CCDBE-D0F5-4402-9DF6-A7540FE88592}" destId="{00266B02-DAFE-4137-83A8-5922876E8006}" srcOrd="1" destOrd="0" presId="urn:microsoft.com/office/officeart/2005/8/layout/vList5"/>
    <dgm:cxn modelId="{A384DFAA-5AA2-4F0D-A288-A7F404F92545}" type="presParOf" srcId="{F5F36B70-2609-4DE9-AB04-6746A6BCA6BD}" destId="{E704E835-D29E-46C9-9E57-64247D4CB45B}" srcOrd="3" destOrd="0" presId="urn:microsoft.com/office/officeart/2005/8/layout/vList5"/>
    <dgm:cxn modelId="{12A6F32E-915A-40BF-A811-7D6809E3D38F}" type="presParOf" srcId="{F5F36B70-2609-4DE9-AB04-6746A6BCA6BD}" destId="{557C6B22-6320-443D-A945-A490989449CE}" srcOrd="4" destOrd="0" presId="urn:microsoft.com/office/officeart/2005/8/layout/vList5"/>
    <dgm:cxn modelId="{0C06D348-0E58-47BB-9995-B5F99B3F21CB}" type="presParOf" srcId="{557C6B22-6320-443D-A945-A490989449CE}" destId="{9E92CE4A-0880-412A-87FD-EE5C7A251FD7}" srcOrd="0" destOrd="0" presId="urn:microsoft.com/office/officeart/2005/8/layout/vList5"/>
    <dgm:cxn modelId="{8B4E3F64-560E-451B-9CCE-529B318EF517}" type="presParOf" srcId="{557C6B22-6320-443D-A945-A490989449CE}" destId="{87B70E3A-39B4-48C2-BFCD-1C0055A5230D}" srcOrd="1" destOrd="0" presId="urn:microsoft.com/office/officeart/2005/8/layout/vList5"/>
    <dgm:cxn modelId="{2FB7FBB4-8736-46EE-B12B-1268F3CF7ABD}" type="presParOf" srcId="{F5F36B70-2609-4DE9-AB04-6746A6BCA6BD}" destId="{A8432F3B-612D-43E4-83E1-A785A857D344}" srcOrd="5" destOrd="0" presId="urn:microsoft.com/office/officeart/2005/8/layout/vList5"/>
    <dgm:cxn modelId="{34F38191-7C84-4133-93DE-F6C7E594DDED}" type="presParOf" srcId="{F5F36B70-2609-4DE9-AB04-6746A6BCA6BD}" destId="{CDD7933C-5BF4-4659-A895-B7B14FCCD886}" srcOrd="6" destOrd="0" presId="urn:microsoft.com/office/officeart/2005/8/layout/vList5"/>
    <dgm:cxn modelId="{F7B3D0F5-14E0-4BE7-A63B-45C23609617F}" type="presParOf" srcId="{CDD7933C-5BF4-4659-A895-B7B14FCCD886}" destId="{60C7D9E1-A2E9-4AF4-80D7-0745A5BBD76D}" srcOrd="0" destOrd="0" presId="urn:microsoft.com/office/officeart/2005/8/layout/vList5"/>
    <dgm:cxn modelId="{AB5EE881-F6A0-4D36-A205-EE01A03CE6B5}" type="presParOf" srcId="{CDD7933C-5BF4-4659-A895-B7B14FCCD886}" destId="{D1971C8F-3224-4EA7-B59D-17570E9BA75A}" srcOrd="1" destOrd="0" presId="urn:microsoft.com/office/officeart/2005/8/layout/vList5"/>
    <dgm:cxn modelId="{BC0DB07E-9F01-446E-80A6-4F0ACBCF4F26}" type="presParOf" srcId="{F5F36B70-2609-4DE9-AB04-6746A6BCA6BD}" destId="{617E2EF7-619F-4BC9-BF4F-34CEA244022F}" srcOrd="7" destOrd="0" presId="urn:microsoft.com/office/officeart/2005/8/layout/vList5"/>
    <dgm:cxn modelId="{5FF85A37-0653-4BD4-B516-9A44DA5360F3}" type="presParOf" srcId="{F5F36B70-2609-4DE9-AB04-6746A6BCA6BD}" destId="{B88BECDA-ECE8-422C-96FC-9225D9B7B88B}" srcOrd="8" destOrd="0" presId="urn:microsoft.com/office/officeart/2005/8/layout/vList5"/>
    <dgm:cxn modelId="{F2C0FB2D-EAF5-48E0-BA04-5B7BA3890817}" type="presParOf" srcId="{B88BECDA-ECE8-422C-96FC-9225D9B7B88B}" destId="{3393D459-C2AE-4A08-A188-356E88CEB46C}" srcOrd="0" destOrd="0" presId="urn:microsoft.com/office/officeart/2005/8/layout/vList5"/>
    <dgm:cxn modelId="{C03B010B-5095-4DC7-9560-9F6382FC6DF2}" type="presParOf" srcId="{B88BECDA-ECE8-422C-96FC-9225D9B7B88B}" destId="{641A14DE-B64D-4B76-9480-DB0367D7EC23}" srcOrd="1" destOrd="0" presId="urn:microsoft.com/office/officeart/2005/8/layout/vList5"/>
    <dgm:cxn modelId="{106423BA-C6FF-4FA4-B823-EE50605D42AF}" type="presParOf" srcId="{F5F36B70-2609-4DE9-AB04-6746A6BCA6BD}" destId="{F6CF5100-8567-483C-8FED-468BF07A43D5}" srcOrd="9" destOrd="0" presId="urn:microsoft.com/office/officeart/2005/8/layout/vList5"/>
    <dgm:cxn modelId="{E79B1E1E-40C2-4138-8596-2B9BC3BFE5F2}" type="presParOf" srcId="{F5F36B70-2609-4DE9-AB04-6746A6BCA6BD}" destId="{8C09C557-4F32-48DE-B0F9-B6DD6F570EC2}" srcOrd="10" destOrd="0" presId="urn:microsoft.com/office/officeart/2005/8/layout/vList5"/>
    <dgm:cxn modelId="{F18748D0-FC5D-4AA6-950A-B437DD5C5B2F}" type="presParOf" srcId="{8C09C557-4F32-48DE-B0F9-B6DD6F570EC2}" destId="{8198A464-0A4B-4DD8-AA08-D293AB19D511}" srcOrd="0" destOrd="0" presId="urn:microsoft.com/office/officeart/2005/8/layout/vList5"/>
    <dgm:cxn modelId="{0606CE31-FA3B-49A6-B5DB-70291EDF021C}" type="presParOf" srcId="{8C09C557-4F32-48DE-B0F9-B6DD6F570EC2}" destId="{F6D4FF18-3911-4516-BC48-E82112F9779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4410AE-3EF3-4ED3-BC96-E6FC0151D9C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6B3A101-112E-4032-8CEC-056CD18AD4DB}">
      <dgm:prSet phldrT="[Text]"/>
      <dgm:spPr>
        <a:xfrm>
          <a:off x="0" y="1243"/>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Hazards &amp; Threats: Risks</a:t>
          </a:r>
        </a:p>
      </dgm:t>
    </dgm:pt>
    <dgm:pt modelId="{0E4ABC94-6DC6-4F47-B9C3-9AA4B4E48043}" type="parTrans" cxnId="{5A505BA3-EFD5-496D-87C2-99366308B73C}">
      <dgm:prSet/>
      <dgm:spPr/>
      <dgm:t>
        <a:bodyPr/>
        <a:lstStyle/>
        <a:p>
          <a:endParaRPr lang="en-US"/>
        </a:p>
      </dgm:t>
    </dgm:pt>
    <dgm:pt modelId="{79F6E0D3-55E4-4BD6-A516-1C7D774EFF41}" type="sibTrans" cxnId="{5A505BA3-EFD5-496D-87C2-99366308B73C}">
      <dgm:prSet/>
      <dgm:spPr/>
      <dgm:t>
        <a:bodyPr/>
        <a:lstStyle/>
        <a:p>
          <a:endParaRPr lang="en-US"/>
        </a:p>
      </dgm:t>
    </dgm:pt>
    <dgm:pt modelId="{EDE624F3-A50A-440D-818A-0425A10BC64D}">
      <dgm:prSet phldrT="[Text]"/>
      <dgm:spPr>
        <a:xfrm>
          <a:off x="0" y="761187"/>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Essential Fuction #1 (EF#1)</a:t>
          </a:r>
        </a:p>
      </dgm:t>
    </dgm:pt>
    <dgm:pt modelId="{D9EBE478-5030-420E-8C2C-13BBAD711A0D}" type="parTrans" cxnId="{51DBAFE6-8E2E-4240-89F2-9850F7FDE194}">
      <dgm:prSet/>
      <dgm:spPr/>
      <dgm:t>
        <a:bodyPr/>
        <a:lstStyle/>
        <a:p>
          <a:endParaRPr lang="en-US"/>
        </a:p>
      </dgm:t>
    </dgm:pt>
    <dgm:pt modelId="{519941F5-E703-4594-92BC-3F9D99600380}" type="sibTrans" cxnId="{51DBAFE6-8E2E-4240-89F2-9850F7FDE194}">
      <dgm:prSet/>
      <dgm:spPr/>
      <dgm:t>
        <a:bodyPr/>
        <a:lstStyle/>
        <a:p>
          <a:endParaRPr lang="en-US"/>
        </a:p>
      </dgm:t>
    </dgm:pt>
    <dgm:pt modelId="{44617283-2B8F-4ADC-8F66-6E6D96C5A7B4}">
      <dgm:prSet phldrT="[Text]"/>
      <dgm:spPr>
        <a:xfrm rot="5400000">
          <a:off x="5306625" y="-1510406"/>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73DD84BE-F010-41E3-BF5A-0310CB8BCD2F}" type="parTrans" cxnId="{D8FEA192-BD83-49C2-87AD-E32D8D11BAF5}">
      <dgm:prSet/>
      <dgm:spPr/>
      <dgm:t>
        <a:bodyPr/>
        <a:lstStyle/>
        <a:p>
          <a:endParaRPr lang="en-US"/>
        </a:p>
      </dgm:t>
    </dgm:pt>
    <dgm:pt modelId="{3D2FC370-36F0-494F-B0B5-3BFAA2A37C8C}" type="sibTrans" cxnId="{D8FEA192-BD83-49C2-87AD-E32D8D11BAF5}">
      <dgm:prSet/>
      <dgm:spPr/>
      <dgm:t>
        <a:bodyPr/>
        <a:lstStyle/>
        <a:p>
          <a:endParaRPr lang="en-US"/>
        </a:p>
      </dgm:t>
    </dgm:pt>
    <dgm:pt modelId="{AC3A84BF-ABAA-44A1-A666-B9662D23FB7B}">
      <dgm:prSet phldrT="[Text]"/>
      <dgm:spPr>
        <a:xfrm>
          <a:off x="0" y="1521131"/>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Effects (what threat means to EF#1)</a:t>
          </a:r>
        </a:p>
      </dgm:t>
    </dgm:pt>
    <dgm:pt modelId="{B46990F1-0EA4-45FC-92F3-F981C66BEFEA}" type="parTrans" cxnId="{A4F576AE-3AC3-49CD-ADA6-E85BA96BF828}">
      <dgm:prSet/>
      <dgm:spPr/>
      <dgm:t>
        <a:bodyPr/>
        <a:lstStyle/>
        <a:p>
          <a:endParaRPr lang="en-US"/>
        </a:p>
      </dgm:t>
    </dgm:pt>
    <dgm:pt modelId="{DE3A4592-BE44-4606-827F-1EBCFEFEB94F}" type="sibTrans" cxnId="{A4F576AE-3AC3-49CD-ADA6-E85BA96BF828}">
      <dgm:prSet/>
      <dgm:spPr/>
      <dgm:t>
        <a:bodyPr/>
        <a:lstStyle/>
        <a:p>
          <a:endParaRPr lang="en-US"/>
        </a:p>
      </dgm:t>
    </dgm:pt>
    <dgm:pt modelId="{48459E5C-4289-4255-8D05-0848F137483D}">
      <dgm:prSet phldrT="[Text]"/>
      <dgm:spPr>
        <a:xfrm>
          <a:off x="0" y="2281075"/>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Mitigation of Hazard</a:t>
          </a:r>
        </a:p>
      </dgm:t>
    </dgm:pt>
    <dgm:pt modelId="{C9D50A44-8F98-427B-897C-DF0DCF003782}" type="parTrans" cxnId="{B6F6719C-7EB1-4C1A-A656-D306B9192E1C}">
      <dgm:prSet/>
      <dgm:spPr/>
      <dgm:t>
        <a:bodyPr/>
        <a:lstStyle/>
        <a:p>
          <a:endParaRPr lang="en-US"/>
        </a:p>
      </dgm:t>
    </dgm:pt>
    <dgm:pt modelId="{EBC8659D-593F-4E28-88A5-DC809B289DD4}" type="sibTrans" cxnId="{B6F6719C-7EB1-4C1A-A656-D306B9192E1C}">
      <dgm:prSet/>
      <dgm:spPr/>
      <dgm:t>
        <a:bodyPr/>
        <a:lstStyle/>
        <a:p>
          <a:endParaRPr lang="en-US"/>
        </a:p>
      </dgm:t>
    </dgm:pt>
    <dgm:pt modelId="{E1F40848-12F2-4442-B79E-14432925FF8A}">
      <dgm:prSet phldrT="[Text]"/>
      <dgm:spPr>
        <a:xfrm rot="5400000">
          <a:off x="5306625" y="9481"/>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2341B197-E747-409A-8536-50F458E343CA}" type="parTrans" cxnId="{54ADB27C-DCDF-4269-A34D-C6D4F11FBB5F}">
      <dgm:prSet/>
      <dgm:spPr/>
      <dgm:t>
        <a:bodyPr/>
        <a:lstStyle/>
        <a:p>
          <a:endParaRPr lang="en-US"/>
        </a:p>
      </dgm:t>
    </dgm:pt>
    <dgm:pt modelId="{6B86F85D-FB5E-4193-A4C8-8A5A172C3A5B}" type="sibTrans" cxnId="{54ADB27C-DCDF-4269-A34D-C6D4F11FBB5F}">
      <dgm:prSet/>
      <dgm:spPr/>
      <dgm:t>
        <a:bodyPr/>
        <a:lstStyle/>
        <a:p>
          <a:endParaRPr lang="en-US"/>
        </a:p>
      </dgm:t>
    </dgm:pt>
    <dgm:pt modelId="{672085F0-00DE-4D17-9B92-184D059442C9}">
      <dgm:prSet phldrT="[Text]"/>
      <dgm:spPr>
        <a:xfrm>
          <a:off x="0" y="3041019"/>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Resumption Plan for EF#1</a:t>
          </a:r>
        </a:p>
      </dgm:t>
    </dgm:pt>
    <dgm:pt modelId="{94079716-9BA3-41DB-83B7-5D512EEE2967}" type="parTrans" cxnId="{5166B5E4-7AE0-4464-A940-4D9557F82EA9}">
      <dgm:prSet/>
      <dgm:spPr/>
      <dgm:t>
        <a:bodyPr/>
        <a:lstStyle/>
        <a:p>
          <a:endParaRPr lang="en-US"/>
        </a:p>
      </dgm:t>
    </dgm:pt>
    <dgm:pt modelId="{52B5649D-F1C7-435B-BDE4-FD13B65B9763}" type="sibTrans" cxnId="{5166B5E4-7AE0-4464-A940-4D9557F82EA9}">
      <dgm:prSet/>
      <dgm:spPr/>
      <dgm:t>
        <a:bodyPr/>
        <a:lstStyle/>
        <a:p>
          <a:endParaRPr lang="en-US"/>
        </a:p>
      </dgm:t>
    </dgm:pt>
    <dgm:pt modelId="{D070EEAC-7752-4D13-970B-598B307ACBFF}">
      <dgm:prSet phldrT="[Text]"/>
      <dgm:spPr>
        <a:xfrm rot="5400000">
          <a:off x="5306625" y="-750462"/>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404E5067-08A5-4554-B888-9BB97454B034}" type="parTrans" cxnId="{8FCCDDD4-D6FC-4568-9343-614F81B41E65}">
      <dgm:prSet/>
      <dgm:spPr/>
      <dgm:t>
        <a:bodyPr/>
        <a:lstStyle/>
        <a:p>
          <a:endParaRPr lang="en-US"/>
        </a:p>
      </dgm:t>
    </dgm:pt>
    <dgm:pt modelId="{A9D79FA0-A55E-46F0-94CF-FDAC7C054A81}" type="sibTrans" cxnId="{8FCCDDD4-D6FC-4568-9343-614F81B41E65}">
      <dgm:prSet/>
      <dgm:spPr/>
      <dgm:t>
        <a:bodyPr/>
        <a:lstStyle/>
        <a:p>
          <a:endParaRPr lang="en-US"/>
        </a:p>
      </dgm:t>
    </dgm:pt>
    <dgm:pt modelId="{A1361148-C581-4BF2-83C5-19B3AAB5D8C0}">
      <dgm:prSet phldrT="[Text]"/>
      <dgm:spPr>
        <a:xfrm rot="5400000">
          <a:off x="5306625" y="-750462"/>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How will this hazard alter the delivery of EF#1?</a:t>
          </a:r>
        </a:p>
      </dgm:t>
    </dgm:pt>
    <dgm:pt modelId="{14F97D5F-D95A-46CF-B5F5-436D74733C92}" type="parTrans" cxnId="{291A8D26-5604-4D11-83B6-DF47B81691FF}">
      <dgm:prSet/>
      <dgm:spPr/>
      <dgm:t>
        <a:bodyPr/>
        <a:lstStyle/>
        <a:p>
          <a:endParaRPr lang="en-US"/>
        </a:p>
      </dgm:t>
    </dgm:pt>
    <dgm:pt modelId="{65A8A0B1-1C29-40FE-8A55-1227E77C625F}" type="sibTrans" cxnId="{291A8D26-5604-4D11-83B6-DF47B81691FF}">
      <dgm:prSet/>
      <dgm:spPr/>
      <dgm:t>
        <a:bodyPr/>
        <a:lstStyle/>
        <a:p>
          <a:endParaRPr lang="en-US"/>
        </a:p>
      </dgm:t>
    </dgm:pt>
    <dgm:pt modelId="{538B1D4F-C60C-47AD-918E-0B28DF7F448A}">
      <dgm:prSet phldrT="[Text]"/>
      <dgm:spPr>
        <a:xfrm rot="5400000">
          <a:off x="5306625" y="769425"/>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How will EF#1 be performed under these circumstances?</a:t>
          </a:r>
        </a:p>
      </dgm:t>
    </dgm:pt>
    <dgm:pt modelId="{69646D74-AA81-4B16-9F8E-819A35798660}" type="parTrans" cxnId="{4AEB826D-1BC5-4708-A842-49A9213DEABF}">
      <dgm:prSet/>
      <dgm:spPr/>
      <dgm:t>
        <a:bodyPr/>
        <a:lstStyle/>
        <a:p>
          <a:endParaRPr lang="en-US"/>
        </a:p>
      </dgm:t>
    </dgm:pt>
    <dgm:pt modelId="{3A9CC32D-335C-41DB-BE43-88349A3D55AC}" type="sibTrans" cxnId="{4AEB826D-1BC5-4708-A842-49A9213DEABF}">
      <dgm:prSet/>
      <dgm:spPr/>
      <dgm:t>
        <a:bodyPr/>
        <a:lstStyle/>
        <a:p>
          <a:endParaRPr lang="en-US"/>
        </a:p>
      </dgm:t>
    </dgm:pt>
    <dgm:pt modelId="{B56FE2AA-90E0-4D53-8E58-9E50AE6576AB}">
      <dgm:prSet phldrT="[Text]"/>
      <dgm:spPr>
        <a:xfrm>
          <a:off x="0" y="3800963"/>
          <a:ext cx="2962656"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Impact to Essential Function</a:t>
          </a:r>
        </a:p>
      </dgm:t>
    </dgm:pt>
    <dgm:pt modelId="{617E945B-8C3F-462B-A1D1-464D313B5AA5}" type="parTrans" cxnId="{80D305CC-BB6B-4969-9E3F-C410E5E5812D}">
      <dgm:prSet/>
      <dgm:spPr/>
      <dgm:t>
        <a:bodyPr/>
        <a:lstStyle/>
        <a:p>
          <a:endParaRPr lang="en-US"/>
        </a:p>
      </dgm:t>
    </dgm:pt>
    <dgm:pt modelId="{04014F3A-AD02-4864-AE4E-31066BC6A207}" type="sibTrans" cxnId="{80D305CC-BB6B-4969-9E3F-C410E5E5812D}">
      <dgm:prSet/>
      <dgm:spPr/>
      <dgm:t>
        <a:bodyPr/>
        <a:lstStyle/>
        <a:p>
          <a:endParaRPr lang="en-US"/>
        </a:p>
      </dgm:t>
    </dgm:pt>
    <dgm:pt modelId="{B6BBC248-F417-47C3-B1B8-9A7D82AEB051}">
      <dgm:prSet phldrT="[Text]"/>
      <dgm:spPr>
        <a:xfrm rot="5400000">
          <a:off x="5306625" y="1529369"/>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What are the upstream/downstream and internal impacts?</a:t>
          </a:r>
        </a:p>
      </dgm:t>
    </dgm:pt>
    <dgm:pt modelId="{7D746BD0-845C-4E6B-B63E-A60441E3E073}" type="parTrans" cxnId="{4CA4C6E2-B475-4C49-8D1A-A96B321A8EE9}">
      <dgm:prSet/>
      <dgm:spPr/>
      <dgm:t>
        <a:bodyPr/>
        <a:lstStyle/>
        <a:p>
          <a:endParaRPr lang="en-US"/>
        </a:p>
      </dgm:t>
    </dgm:pt>
    <dgm:pt modelId="{714D2729-9C32-4D0A-B6FB-ED51FC816A45}" type="sibTrans" cxnId="{4CA4C6E2-B475-4C49-8D1A-A96B321A8EE9}">
      <dgm:prSet/>
      <dgm:spPr/>
      <dgm:t>
        <a:bodyPr/>
        <a:lstStyle/>
        <a:p>
          <a:endParaRPr lang="en-US"/>
        </a:p>
      </dgm:t>
    </dgm:pt>
    <dgm:pt modelId="{DF105A06-82B4-425D-8C31-E94C3C066F0F}">
      <dgm:prSet phldrT="[Text]"/>
      <dgm:spPr>
        <a:xfrm rot="5400000">
          <a:off x="5306625" y="-2270350"/>
          <a:ext cx="579005" cy="5266944"/>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84E1E24F-AD0D-4AD3-8A08-87C2F98A4253}" type="parTrans" cxnId="{A4F951B1-7563-49A5-94A7-384FFD6C4BD8}">
      <dgm:prSet/>
      <dgm:spPr/>
      <dgm:t>
        <a:bodyPr/>
        <a:lstStyle/>
        <a:p>
          <a:endParaRPr lang="en-US"/>
        </a:p>
      </dgm:t>
    </dgm:pt>
    <dgm:pt modelId="{5DED5F4D-1B9A-4EF4-B8B4-1A0CD3C81CCF}" type="sibTrans" cxnId="{A4F951B1-7563-49A5-94A7-384FFD6C4BD8}">
      <dgm:prSet/>
      <dgm:spPr/>
      <dgm:t>
        <a:bodyPr/>
        <a:lstStyle/>
        <a:p>
          <a:endParaRPr lang="en-US"/>
        </a:p>
      </dgm:t>
    </dgm:pt>
    <dgm:pt modelId="{F5F36B70-2609-4DE9-AB04-6746A6BCA6BD}" type="pres">
      <dgm:prSet presAssocID="{264410AE-3EF3-4ED3-BC96-E6FC0151D9C8}" presName="Name0" presStyleCnt="0">
        <dgm:presLayoutVars>
          <dgm:dir/>
          <dgm:animLvl val="lvl"/>
          <dgm:resizeHandles val="exact"/>
        </dgm:presLayoutVars>
      </dgm:prSet>
      <dgm:spPr/>
    </dgm:pt>
    <dgm:pt modelId="{744F371F-50AA-4AB3-AFD0-11B976A6961A}" type="pres">
      <dgm:prSet presAssocID="{66B3A101-112E-4032-8CEC-056CD18AD4DB}" presName="linNode" presStyleCnt="0"/>
      <dgm:spPr/>
    </dgm:pt>
    <dgm:pt modelId="{F6AF7C79-C7D9-4720-B6B6-7EA00FC2AE00}" type="pres">
      <dgm:prSet presAssocID="{66B3A101-112E-4032-8CEC-056CD18AD4DB}" presName="parentText" presStyleLbl="node1" presStyleIdx="0" presStyleCnt="6">
        <dgm:presLayoutVars>
          <dgm:chMax val="1"/>
          <dgm:bulletEnabled val="1"/>
        </dgm:presLayoutVars>
      </dgm:prSet>
      <dgm:spPr/>
    </dgm:pt>
    <dgm:pt modelId="{25685978-1A5E-4F84-AB07-94F9EC1C37E9}" type="pres">
      <dgm:prSet presAssocID="{66B3A101-112E-4032-8CEC-056CD18AD4DB}" presName="descendantText" presStyleLbl="alignAccFollowNode1" presStyleIdx="0" presStyleCnt="6">
        <dgm:presLayoutVars>
          <dgm:bulletEnabled val="1"/>
        </dgm:presLayoutVars>
      </dgm:prSet>
      <dgm:spPr/>
    </dgm:pt>
    <dgm:pt modelId="{8862F7AD-75E0-42A5-98D2-613B9C8C619C}" type="pres">
      <dgm:prSet presAssocID="{79F6E0D3-55E4-4BD6-A516-1C7D774EFF41}" presName="sp" presStyleCnt="0"/>
      <dgm:spPr/>
    </dgm:pt>
    <dgm:pt modelId="{B17CCDBE-D0F5-4402-9DF6-A7540FE88592}" type="pres">
      <dgm:prSet presAssocID="{EDE624F3-A50A-440D-818A-0425A10BC64D}" presName="linNode" presStyleCnt="0"/>
      <dgm:spPr/>
    </dgm:pt>
    <dgm:pt modelId="{9E3354BD-3C3F-4358-B293-B1FD4A1ECFEE}" type="pres">
      <dgm:prSet presAssocID="{EDE624F3-A50A-440D-818A-0425A10BC64D}" presName="parentText" presStyleLbl="node1" presStyleIdx="1" presStyleCnt="6">
        <dgm:presLayoutVars>
          <dgm:chMax val="1"/>
          <dgm:bulletEnabled val="1"/>
        </dgm:presLayoutVars>
      </dgm:prSet>
      <dgm:spPr/>
    </dgm:pt>
    <dgm:pt modelId="{00266B02-DAFE-4137-83A8-5922876E8006}" type="pres">
      <dgm:prSet presAssocID="{EDE624F3-A50A-440D-818A-0425A10BC64D}" presName="descendantText" presStyleLbl="alignAccFollowNode1" presStyleIdx="1" presStyleCnt="6">
        <dgm:presLayoutVars>
          <dgm:bulletEnabled val="1"/>
        </dgm:presLayoutVars>
      </dgm:prSet>
      <dgm:spPr/>
    </dgm:pt>
    <dgm:pt modelId="{E704E835-D29E-46C9-9E57-64247D4CB45B}" type="pres">
      <dgm:prSet presAssocID="{519941F5-E703-4594-92BC-3F9D99600380}" presName="sp" presStyleCnt="0"/>
      <dgm:spPr/>
    </dgm:pt>
    <dgm:pt modelId="{557C6B22-6320-443D-A945-A490989449CE}" type="pres">
      <dgm:prSet presAssocID="{AC3A84BF-ABAA-44A1-A666-B9662D23FB7B}" presName="linNode" presStyleCnt="0"/>
      <dgm:spPr/>
    </dgm:pt>
    <dgm:pt modelId="{9E92CE4A-0880-412A-87FD-EE5C7A251FD7}" type="pres">
      <dgm:prSet presAssocID="{AC3A84BF-ABAA-44A1-A666-B9662D23FB7B}" presName="parentText" presStyleLbl="node1" presStyleIdx="2" presStyleCnt="6">
        <dgm:presLayoutVars>
          <dgm:chMax val="1"/>
          <dgm:bulletEnabled val="1"/>
        </dgm:presLayoutVars>
      </dgm:prSet>
      <dgm:spPr/>
    </dgm:pt>
    <dgm:pt modelId="{87B70E3A-39B4-48C2-BFCD-1C0055A5230D}" type="pres">
      <dgm:prSet presAssocID="{AC3A84BF-ABAA-44A1-A666-B9662D23FB7B}" presName="descendantText" presStyleLbl="alignAccFollowNode1" presStyleIdx="2" presStyleCnt="6">
        <dgm:presLayoutVars>
          <dgm:bulletEnabled val="1"/>
        </dgm:presLayoutVars>
      </dgm:prSet>
      <dgm:spPr/>
    </dgm:pt>
    <dgm:pt modelId="{A8432F3B-612D-43E4-83E1-A785A857D344}" type="pres">
      <dgm:prSet presAssocID="{DE3A4592-BE44-4606-827F-1EBCFEFEB94F}" presName="sp" presStyleCnt="0"/>
      <dgm:spPr/>
    </dgm:pt>
    <dgm:pt modelId="{CDD7933C-5BF4-4659-A895-B7B14FCCD886}" type="pres">
      <dgm:prSet presAssocID="{48459E5C-4289-4255-8D05-0848F137483D}" presName="linNode" presStyleCnt="0"/>
      <dgm:spPr/>
    </dgm:pt>
    <dgm:pt modelId="{60C7D9E1-A2E9-4AF4-80D7-0745A5BBD76D}" type="pres">
      <dgm:prSet presAssocID="{48459E5C-4289-4255-8D05-0848F137483D}" presName="parentText" presStyleLbl="node1" presStyleIdx="3" presStyleCnt="6">
        <dgm:presLayoutVars>
          <dgm:chMax val="1"/>
          <dgm:bulletEnabled val="1"/>
        </dgm:presLayoutVars>
      </dgm:prSet>
      <dgm:spPr/>
    </dgm:pt>
    <dgm:pt modelId="{D1971C8F-3224-4EA7-B59D-17570E9BA75A}" type="pres">
      <dgm:prSet presAssocID="{48459E5C-4289-4255-8D05-0848F137483D}" presName="descendantText" presStyleLbl="alignAccFollowNode1" presStyleIdx="3" presStyleCnt="6">
        <dgm:presLayoutVars>
          <dgm:bulletEnabled val="1"/>
        </dgm:presLayoutVars>
      </dgm:prSet>
      <dgm:spPr/>
    </dgm:pt>
    <dgm:pt modelId="{617E2EF7-619F-4BC9-BF4F-34CEA244022F}" type="pres">
      <dgm:prSet presAssocID="{EBC8659D-593F-4E28-88A5-DC809B289DD4}" presName="sp" presStyleCnt="0"/>
      <dgm:spPr/>
    </dgm:pt>
    <dgm:pt modelId="{B88BECDA-ECE8-422C-96FC-9225D9B7B88B}" type="pres">
      <dgm:prSet presAssocID="{672085F0-00DE-4D17-9B92-184D059442C9}" presName="linNode" presStyleCnt="0"/>
      <dgm:spPr/>
    </dgm:pt>
    <dgm:pt modelId="{3393D459-C2AE-4A08-A188-356E88CEB46C}" type="pres">
      <dgm:prSet presAssocID="{672085F0-00DE-4D17-9B92-184D059442C9}" presName="parentText" presStyleLbl="node1" presStyleIdx="4" presStyleCnt="6">
        <dgm:presLayoutVars>
          <dgm:chMax val="1"/>
          <dgm:bulletEnabled val="1"/>
        </dgm:presLayoutVars>
      </dgm:prSet>
      <dgm:spPr/>
    </dgm:pt>
    <dgm:pt modelId="{641A14DE-B64D-4B76-9480-DB0367D7EC23}" type="pres">
      <dgm:prSet presAssocID="{672085F0-00DE-4D17-9B92-184D059442C9}" presName="descendantText" presStyleLbl="alignAccFollowNode1" presStyleIdx="4" presStyleCnt="6">
        <dgm:presLayoutVars>
          <dgm:bulletEnabled val="1"/>
        </dgm:presLayoutVars>
      </dgm:prSet>
      <dgm:spPr/>
    </dgm:pt>
    <dgm:pt modelId="{F6CF5100-8567-483C-8FED-468BF07A43D5}" type="pres">
      <dgm:prSet presAssocID="{52B5649D-F1C7-435B-BDE4-FD13B65B9763}" presName="sp" presStyleCnt="0"/>
      <dgm:spPr/>
    </dgm:pt>
    <dgm:pt modelId="{8C09C557-4F32-48DE-B0F9-B6DD6F570EC2}" type="pres">
      <dgm:prSet presAssocID="{B56FE2AA-90E0-4D53-8E58-9E50AE6576AB}" presName="linNode" presStyleCnt="0"/>
      <dgm:spPr/>
    </dgm:pt>
    <dgm:pt modelId="{8198A464-0A4B-4DD8-AA08-D293AB19D511}" type="pres">
      <dgm:prSet presAssocID="{B56FE2AA-90E0-4D53-8E58-9E50AE6576AB}" presName="parentText" presStyleLbl="node1" presStyleIdx="5" presStyleCnt="6">
        <dgm:presLayoutVars>
          <dgm:chMax val="1"/>
          <dgm:bulletEnabled val="1"/>
        </dgm:presLayoutVars>
      </dgm:prSet>
      <dgm:spPr/>
    </dgm:pt>
    <dgm:pt modelId="{F6D4FF18-3911-4516-BC48-E82112F9779A}" type="pres">
      <dgm:prSet presAssocID="{B56FE2AA-90E0-4D53-8E58-9E50AE6576AB}" presName="descendantText" presStyleLbl="alignAccFollowNode1" presStyleIdx="5" presStyleCnt="6">
        <dgm:presLayoutVars>
          <dgm:bulletEnabled val="1"/>
        </dgm:presLayoutVars>
      </dgm:prSet>
      <dgm:spPr/>
    </dgm:pt>
  </dgm:ptLst>
  <dgm:cxnLst>
    <dgm:cxn modelId="{84A21415-AA8C-4F92-AFA7-4C91E07E3A0D}" type="presOf" srcId="{EDE624F3-A50A-440D-818A-0425A10BC64D}" destId="{9E3354BD-3C3F-4358-B293-B1FD4A1ECFEE}" srcOrd="0" destOrd="0" presId="urn:microsoft.com/office/officeart/2005/8/layout/vList5"/>
    <dgm:cxn modelId="{291A8D26-5604-4D11-83B6-DF47B81691FF}" srcId="{AC3A84BF-ABAA-44A1-A666-B9662D23FB7B}" destId="{A1361148-C581-4BF2-83C5-19B3AAB5D8C0}" srcOrd="1" destOrd="0" parTransId="{14F97D5F-D95A-46CF-B5F5-436D74733C92}" sibTransId="{65A8A0B1-1C29-40FE-8A55-1227E77C625F}"/>
    <dgm:cxn modelId="{4985FF46-7C36-4212-AFD4-57239F53FCF5}" type="presOf" srcId="{44617283-2B8F-4ADC-8F66-6E6D96C5A7B4}" destId="{00266B02-DAFE-4137-83A8-5922876E8006}" srcOrd="0" destOrd="0" presId="urn:microsoft.com/office/officeart/2005/8/layout/vList5"/>
    <dgm:cxn modelId="{85DDF548-160C-4CE1-B4B0-8C518E0374E4}" type="presOf" srcId="{B56FE2AA-90E0-4D53-8E58-9E50AE6576AB}" destId="{8198A464-0A4B-4DD8-AA08-D293AB19D511}" srcOrd="0" destOrd="0" presId="urn:microsoft.com/office/officeart/2005/8/layout/vList5"/>
    <dgm:cxn modelId="{4AEB826D-1BC5-4708-A842-49A9213DEABF}" srcId="{672085F0-00DE-4D17-9B92-184D059442C9}" destId="{538B1D4F-C60C-47AD-918E-0B28DF7F448A}" srcOrd="0" destOrd="0" parTransId="{69646D74-AA81-4B16-9F8E-819A35798660}" sibTransId="{3A9CC32D-335C-41DB-BE43-88349A3D55AC}"/>
    <dgm:cxn modelId="{9F0E5250-5947-4F74-960D-62E198315B17}" type="presOf" srcId="{AC3A84BF-ABAA-44A1-A666-B9662D23FB7B}" destId="{9E92CE4A-0880-412A-87FD-EE5C7A251FD7}" srcOrd="0" destOrd="0" presId="urn:microsoft.com/office/officeart/2005/8/layout/vList5"/>
    <dgm:cxn modelId="{0A938271-972B-4CD0-9731-394FDB395572}" type="presOf" srcId="{A1361148-C581-4BF2-83C5-19B3AAB5D8C0}" destId="{87B70E3A-39B4-48C2-BFCD-1C0055A5230D}" srcOrd="0" destOrd="1" presId="urn:microsoft.com/office/officeart/2005/8/layout/vList5"/>
    <dgm:cxn modelId="{84F74F78-8BB3-4B81-92C5-64E72D466AA3}" type="presOf" srcId="{E1F40848-12F2-4442-B79E-14432925FF8A}" destId="{D1971C8F-3224-4EA7-B59D-17570E9BA75A}" srcOrd="0" destOrd="0" presId="urn:microsoft.com/office/officeart/2005/8/layout/vList5"/>
    <dgm:cxn modelId="{54ADB27C-DCDF-4269-A34D-C6D4F11FBB5F}" srcId="{48459E5C-4289-4255-8D05-0848F137483D}" destId="{E1F40848-12F2-4442-B79E-14432925FF8A}" srcOrd="0" destOrd="0" parTransId="{2341B197-E747-409A-8536-50F458E343CA}" sibTransId="{6B86F85D-FB5E-4193-A4C8-8A5A172C3A5B}"/>
    <dgm:cxn modelId="{54893D81-2C9D-4268-910A-3F66BFE5D830}" type="presOf" srcId="{264410AE-3EF3-4ED3-BC96-E6FC0151D9C8}" destId="{F5F36B70-2609-4DE9-AB04-6746A6BCA6BD}" srcOrd="0" destOrd="0" presId="urn:microsoft.com/office/officeart/2005/8/layout/vList5"/>
    <dgm:cxn modelId="{8656E082-59B5-4B4A-8376-AD2B79BB7483}" type="presOf" srcId="{DF105A06-82B4-425D-8C31-E94C3C066F0F}" destId="{25685978-1A5E-4F84-AB07-94F9EC1C37E9}" srcOrd="0" destOrd="0" presId="urn:microsoft.com/office/officeart/2005/8/layout/vList5"/>
    <dgm:cxn modelId="{D8FEA192-BD83-49C2-87AD-E32D8D11BAF5}" srcId="{EDE624F3-A50A-440D-818A-0425A10BC64D}" destId="{44617283-2B8F-4ADC-8F66-6E6D96C5A7B4}" srcOrd="0" destOrd="0" parTransId="{73DD84BE-F010-41E3-BF5A-0310CB8BCD2F}" sibTransId="{3D2FC370-36F0-494F-B0B5-3BFAA2A37C8C}"/>
    <dgm:cxn modelId="{ACAF5A97-77B5-438D-836E-CDA4F15BAFC1}" type="presOf" srcId="{D070EEAC-7752-4D13-970B-598B307ACBFF}" destId="{87B70E3A-39B4-48C2-BFCD-1C0055A5230D}" srcOrd="0" destOrd="0" presId="urn:microsoft.com/office/officeart/2005/8/layout/vList5"/>
    <dgm:cxn modelId="{B6F6719C-7EB1-4C1A-A656-D306B9192E1C}" srcId="{264410AE-3EF3-4ED3-BC96-E6FC0151D9C8}" destId="{48459E5C-4289-4255-8D05-0848F137483D}" srcOrd="3" destOrd="0" parTransId="{C9D50A44-8F98-427B-897C-DF0DCF003782}" sibTransId="{EBC8659D-593F-4E28-88A5-DC809B289DD4}"/>
    <dgm:cxn modelId="{5A505BA3-EFD5-496D-87C2-99366308B73C}" srcId="{264410AE-3EF3-4ED3-BC96-E6FC0151D9C8}" destId="{66B3A101-112E-4032-8CEC-056CD18AD4DB}" srcOrd="0" destOrd="0" parTransId="{0E4ABC94-6DC6-4F47-B9C3-9AA4B4E48043}" sibTransId="{79F6E0D3-55E4-4BD6-A516-1C7D774EFF41}"/>
    <dgm:cxn modelId="{B7563CAE-76DA-47DC-B834-16A29B183EA5}" type="presOf" srcId="{B6BBC248-F417-47C3-B1B8-9A7D82AEB051}" destId="{F6D4FF18-3911-4516-BC48-E82112F9779A}" srcOrd="0" destOrd="0" presId="urn:microsoft.com/office/officeart/2005/8/layout/vList5"/>
    <dgm:cxn modelId="{A4F576AE-3AC3-49CD-ADA6-E85BA96BF828}" srcId="{264410AE-3EF3-4ED3-BC96-E6FC0151D9C8}" destId="{AC3A84BF-ABAA-44A1-A666-B9662D23FB7B}" srcOrd="2" destOrd="0" parTransId="{B46990F1-0EA4-45FC-92F3-F981C66BEFEA}" sibTransId="{DE3A4592-BE44-4606-827F-1EBCFEFEB94F}"/>
    <dgm:cxn modelId="{A4F951B1-7563-49A5-94A7-384FFD6C4BD8}" srcId="{66B3A101-112E-4032-8CEC-056CD18AD4DB}" destId="{DF105A06-82B4-425D-8C31-E94C3C066F0F}" srcOrd="0" destOrd="0" parTransId="{84E1E24F-AD0D-4AD3-8A08-87C2F98A4253}" sibTransId="{5DED5F4D-1B9A-4EF4-B8B4-1A0CD3C81CCF}"/>
    <dgm:cxn modelId="{79CADCB1-B261-4815-A4C7-95B1E9D41B84}" type="presOf" srcId="{672085F0-00DE-4D17-9B92-184D059442C9}" destId="{3393D459-C2AE-4A08-A188-356E88CEB46C}" srcOrd="0" destOrd="0" presId="urn:microsoft.com/office/officeart/2005/8/layout/vList5"/>
    <dgm:cxn modelId="{8D4483B4-1443-497E-BBC9-C22E47E62B9D}" type="presOf" srcId="{538B1D4F-C60C-47AD-918E-0B28DF7F448A}" destId="{641A14DE-B64D-4B76-9480-DB0367D7EC23}" srcOrd="0" destOrd="0" presId="urn:microsoft.com/office/officeart/2005/8/layout/vList5"/>
    <dgm:cxn modelId="{80D305CC-BB6B-4969-9E3F-C410E5E5812D}" srcId="{264410AE-3EF3-4ED3-BC96-E6FC0151D9C8}" destId="{B56FE2AA-90E0-4D53-8E58-9E50AE6576AB}" srcOrd="5" destOrd="0" parTransId="{617E945B-8C3F-462B-A1D1-464D313B5AA5}" sibTransId="{04014F3A-AD02-4864-AE4E-31066BC6A207}"/>
    <dgm:cxn modelId="{8FCCDDD4-D6FC-4568-9343-614F81B41E65}" srcId="{AC3A84BF-ABAA-44A1-A666-B9662D23FB7B}" destId="{D070EEAC-7752-4D13-970B-598B307ACBFF}" srcOrd="0" destOrd="0" parTransId="{404E5067-08A5-4554-B888-9BB97454B034}" sibTransId="{A9D79FA0-A55E-46F0-94CF-FDAC7C054A81}"/>
    <dgm:cxn modelId="{5C77A0E0-6CE1-4216-9BAE-C4A4644F2616}" type="presOf" srcId="{66B3A101-112E-4032-8CEC-056CD18AD4DB}" destId="{F6AF7C79-C7D9-4720-B6B6-7EA00FC2AE00}" srcOrd="0" destOrd="0" presId="urn:microsoft.com/office/officeart/2005/8/layout/vList5"/>
    <dgm:cxn modelId="{4CA4C6E2-B475-4C49-8D1A-A96B321A8EE9}" srcId="{B56FE2AA-90E0-4D53-8E58-9E50AE6576AB}" destId="{B6BBC248-F417-47C3-B1B8-9A7D82AEB051}" srcOrd="0" destOrd="0" parTransId="{7D746BD0-845C-4E6B-B63E-A60441E3E073}" sibTransId="{714D2729-9C32-4D0A-B6FB-ED51FC816A45}"/>
    <dgm:cxn modelId="{5166B5E4-7AE0-4464-A940-4D9557F82EA9}" srcId="{264410AE-3EF3-4ED3-BC96-E6FC0151D9C8}" destId="{672085F0-00DE-4D17-9B92-184D059442C9}" srcOrd="4" destOrd="0" parTransId="{94079716-9BA3-41DB-83B7-5D512EEE2967}" sibTransId="{52B5649D-F1C7-435B-BDE4-FD13B65B9763}"/>
    <dgm:cxn modelId="{51DBAFE6-8E2E-4240-89F2-9850F7FDE194}" srcId="{264410AE-3EF3-4ED3-BC96-E6FC0151D9C8}" destId="{EDE624F3-A50A-440D-818A-0425A10BC64D}" srcOrd="1" destOrd="0" parTransId="{D9EBE478-5030-420E-8C2C-13BBAD711A0D}" sibTransId="{519941F5-E703-4594-92BC-3F9D99600380}"/>
    <dgm:cxn modelId="{464DB7FD-3283-442C-8A9D-F0B467339E26}" type="presOf" srcId="{48459E5C-4289-4255-8D05-0848F137483D}" destId="{60C7D9E1-A2E9-4AF4-80D7-0745A5BBD76D}" srcOrd="0" destOrd="0" presId="urn:microsoft.com/office/officeart/2005/8/layout/vList5"/>
    <dgm:cxn modelId="{BE3948F1-18DE-4402-83D0-A40FF4AEF1C9}" type="presParOf" srcId="{F5F36B70-2609-4DE9-AB04-6746A6BCA6BD}" destId="{744F371F-50AA-4AB3-AFD0-11B976A6961A}" srcOrd="0" destOrd="0" presId="urn:microsoft.com/office/officeart/2005/8/layout/vList5"/>
    <dgm:cxn modelId="{C0C1B76F-9F78-4F0A-A288-8C3442A88A12}" type="presParOf" srcId="{744F371F-50AA-4AB3-AFD0-11B976A6961A}" destId="{F6AF7C79-C7D9-4720-B6B6-7EA00FC2AE00}" srcOrd="0" destOrd="0" presId="urn:microsoft.com/office/officeart/2005/8/layout/vList5"/>
    <dgm:cxn modelId="{20C51BB7-13F7-4FB2-AC65-24F9C9B8FEF4}" type="presParOf" srcId="{744F371F-50AA-4AB3-AFD0-11B976A6961A}" destId="{25685978-1A5E-4F84-AB07-94F9EC1C37E9}" srcOrd="1" destOrd="0" presId="urn:microsoft.com/office/officeart/2005/8/layout/vList5"/>
    <dgm:cxn modelId="{B2BD6784-9187-47D4-B25E-4DBD8E5A189A}" type="presParOf" srcId="{F5F36B70-2609-4DE9-AB04-6746A6BCA6BD}" destId="{8862F7AD-75E0-42A5-98D2-613B9C8C619C}" srcOrd="1" destOrd="0" presId="urn:microsoft.com/office/officeart/2005/8/layout/vList5"/>
    <dgm:cxn modelId="{4F9E0626-8FDA-4F02-9870-B0B9F93EAA44}" type="presParOf" srcId="{F5F36B70-2609-4DE9-AB04-6746A6BCA6BD}" destId="{B17CCDBE-D0F5-4402-9DF6-A7540FE88592}" srcOrd="2" destOrd="0" presId="urn:microsoft.com/office/officeart/2005/8/layout/vList5"/>
    <dgm:cxn modelId="{AE2096A8-4614-4306-8CE5-B6331E49A9F6}" type="presParOf" srcId="{B17CCDBE-D0F5-4402-9DF6-A7540FE88592}" destId="{9E3354BD-3C3F-4358-B293-B1FD4A1ECFEE}" srcOrd="0" destOrd="0" presId="urn:microsoft.com/office/officeart/2005/8/layout/vList5"/>
    <dgm:cxn modelId="{745322DF-227E-497F-9B1D-A21A52FD90B0}" type="presParOf" srcId="{B17CCDBE-D0F5-4402-9DF6-A7540FE88592}" destId="{00266B02-DAFE-4137-83A8-5922876E8006}" srcOrd="1" destOrd="0" presId="urn:microsoft.com/office/officeart/2005/8/layout/vList5"/>
    <dgm:cxn modelId="{7958385B-894F-427E-B722-2ED6B1183CA4}" type="presParOf" srcId="{F5F36B70-2609-4DE9-AB04-6746A6BCA6BD}" destId="{E704E835-D29E-46C9-9E57-64247D4CB45B}" srcOrd="3" destOrd="0" presId="urn:microsoft.com/office/officeart/2005/8/layout/vList5"/>
    <dgm:cxn modelId="{C4298A40-CCC6-41F8-831E-B17700E65269}" type="presParOf" srcId="{F5F36B70-2609-4DE9-AB04-6746A6BCA6BD}" destId="{557C6B22-6320-443D-A945-A490989449CE}" srcOrd="4" destOrd="0" presId="urn:microsoft.com/office/officeart/2005/8/layout/vList5"/>
    <dgm:cxn modelId="{59820B6A-9E31-470F-9C66-AE1FD67F1A43}" type="presParOf" srcId="{557C6B22-6320-443D-A945-A490989449CE}" destId="{9E92CE4A-0880-412A-87FD-EE5C7A251FD7}" srcOrd="0" destOrd="0" presId="urn:microsoft.com/office/officeart/2005/8/layout/vList5"/>
    <dgm:cxn modelId="{33485937-6264-4BA1-9F5B-37E8957FFCA0}" type="presParOf" srcId="{557C6B22-6320-443D-A945-A490989449CE}" destId="{87B70E3A-39B4-48C2-BFCD-1C0055A5230D}" srcOrd="1" destOrd="0" presId="urn:microsoft.com/office/officeart/2005/8/layout/vList5"/>
    <dgm:cxn modelId="{E4304BEB-0DCC-42BF-8296-918B8277E27B}" type="presParOf" srcId="{F5F36B70-2609-4DE9-AB04-6746A6BCA6BD}" destId="{A8432F3B-612D-43E4-83E1-A785A857D344}" srcOrd="5" destOrd="0" presId="urn:microsoft.com/office/officeart/2005/8/layout/vList5"/>
    <dgm:cxn modelId="{0EC652E5-9E82-46B3-B773-C907CBCBEBF0}" type="presParOf" srcId="{F5F36B70-2609-4DE9-AB04-6746A6BCA6BD}" destId="{CDD7933C-5BF4-4659-A895-B7B14FCCD886}" srcOrd="6" destOrd="0" presId="urn:microsoft.com/office/officeart/2005/8/layout/vList5"/>
    <dgm:cxn modelId="{42C222DF-A5FF-4478-BA97-F86663070619}" type="presParOf" srcId="{CDD7933C-5BF4-4659-A895-B7B14FCCD886}" destId="{60C7D9E1-A2E9-4AF4-80D7-0745A5BBD76D}" srcOrd="0" destOrd="0" presId="urn:microsoft.com/office/officeart/2005/8/layout/vList5"/>
    <dgm:cxn modelId="{191B1561-8231-467A-82F7-62B684DC6705}" type="presParOf" srcId="{CDD7933C-5BF4-4659-A895-B7B14FCCD886}" destId="{D1971C8F-3224-4EA7-B59D-17570E9BA75A}" srcOrd="1" destOrd="0" presId="urn:microsoft.com/office/officeart/2005/8/layout/vList5"/>
    <dgm:cxn modelId="{31639AB5-AC6C-4489-80BA-6EEBC65DE48D}" type="presParOf" srcId="{F5F36B70-2609-4DE9-AB04-6746A6BCA6BD}" destId="{617E2EF7-619F-4BC9-BF4F-34CEA244022F}" srcOrd="7" destOrd="0" presId="urn:microsoft.com/office/officeart/2005/8/layout/vList5"/>
    <dgm:cxn modelId="{0CE711C5-926A-4714-AD7D-3AFDA308914F}" type="presParOf" srcId="{F5F36B70-2609-4DE9-AB04-6746A6BCA6BD}" destId="{B88BECDA-ECE8-422C-96FC-9225D9B7B88B}" srcOrd="8" destOrd="0" presId="urn:microsoft.com/office/officeart/2005/8/layout/vList5"/>
    <dgm:cxn modelId="{DF0ACC13-86F2-4AB5-AB83-71BD586CE1BF}" type="presParOf" srcId="{B88BECDA-ECE8-422C-96FC-9225D9B7B88B}" destId="{3393D459-C2AE-4A08-A188-356E88CEB46C}" srcOrd="0" destOrd="0" presId="urn:microsoft.com/office/officeart/2005/8/layout/vList5"/>
    <dgm:cxn modelId="{86251A32-C1DD-414C-BFC4-EB7F11ACAFFB}" type="presParOf" srcId="{B88BECDA-ECE8-422C-96FC-9225D9B7B88B}" destId="{641A14DE-B64D-4B76-9480-DB0367D7EC23}" srcOrd="1" destOrd="0" presId="urn:microsoft.com/office/officeart/2005/8/layout/vList5"/>
    <dgm:cxn modelId="{62DEDF58-66CD-403B-90EF-272093340988}" type="presParOf" srcId="{F5F36B70-2609-4DE9-AB04-6746A6BCA6BD}" destId="{F6CF5100-8567-483C-8FED-468BF07A43D5}" srcOrd="9" destOrd="0" presId="urn:microsoft.com/office/officeart/2005/8/layout/vList5"/>
    <dgm:cxn modelId="{F7E73655-5191-4D75-8DCB-72D83D273B4E}" type="presParOf" srcId="{F5F36B70-2609-4DE9-AB04-6746A6BCA6BD}" destId="{8C09C557-4F32-48DE-B0F9-B6DD6F570EC2}" srcOrd="10" destOrd="0" presId="urn:microsoft.com/office/officeart/2005/8/layout/vList5"/>
    <dgm:cxn modelId="{3747F802-90EA-47A5-8588-2AE13BF93939}" type="presParOf" srcId="{8C09C557-4F32-48DE-B0F9-B6DD6F570EC2}" destId="{8198A464-0A4B-4DD8-AA08-D293AB19D511}" srcOrd="0" destOrd="0" presId="urn:microsoft.com/office/officeart/2005/8/layout/vList5"/>
    <dgm:cxn modelId="{641334C0-65D8-4C9B-B7B3-753D8465425D}" type="presParOf" srcId="{8C09C557-4F32-48DE-B0F9-B6DD6F570EC2}" destId="{F6D4FF18-3911-4516-BC48-E82112F9779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3E63F-8876-41EA-BCA5-5F039CE4C30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FDF1F70A-1BA1-411D-A0BB-05F16E73F889}">
      <dgm:prSet phldrT="[Tex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Business Impact Analysis</a:t>
          </a:r>
        </a:p>
      </dgm:t>
    </dgm:pt>
    <dgm:pt modelId="{0640C899-7DAA-44CF-981C-7C5D9AA7E893}" type="parTrans" cxnId="{FD80CABE-D496-49C7-8C8C-B03C3569D9B5}">
      <dgm:prSet/>
      <dgm:spPr/>
      <dgm:t>
        <a:bodyPr/>
        <a:lstStyle/>
        <a:p>
          <a:endParaRPr lang="en-US"/>
        </a:p>
      </dgm:t>
    </dgm:pt>
    <dgm:pt modelId="{76D964FA-A55A-43C3-A6E9-ED6BC79ECCCD}" type="sibTrans" cxnId="{FD80CABE-D496-49C7-8C8C-B03C3569D9B5}">
      <dgm:prSet/>
      <dgm:spPr/>
      <dgm:t>
        <a:bodyPr/>
        <a:lstStyle/>
        <a:p>
          <a:endParaRPr lang="en-US"/>
        </a:p>
      </dgm:t>
    </dgm:pt>
    <dgm:pt modelId="{8665E8C7-8034-4B37-90B4-B0F0DC2E7FFB}">
      <dgm:prSet phldrT="[Tex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dirty="0"/>
            <a:t>Recovery Strategies</a:t>
          </a:r>
        </a:p>
      </dgm:t>
    </dgm:pt>
    <dgm:pt modelId="{01E2211E-8EED-40B3-87C0-4BC1F7D41B57}" type="parTrans" cxnId="{8669879B-A95C-4C2B-8F07-1AB42F209215}">
      <dgm:prSet/>
      <dgm:spPr/>
      <dgm:t>
        <a:bodyPr/>
        <a:lstStyle/>
        <a:p>
          <a:endParaRPr lang="en-US"/>
        </a:p>
      </dgm:t>
    </dgm:pt>
    <dgm:pt modelId="{87F18D5A-8012-4F61-B694-F8B4EB564FDE}" type="sibTrans" cxnId="{8669879B-A95C-4C2B-8F07-1AB42F209215}">
      <dgm:prSet/>
      <dgm:spPr/>
      <dgm:t>
        <a:bodyPr/>
        <a:lstStyle/>
        <a:p>
          <a:endParaRPr lang="en-US"/>
        </a:p>
      </dgm:t>
    </dgm:pt>
    <dgm:pt modelId="{D0C77BA7-B2F9-471C-858F-862E0E8BC63E}">
      <dgm:prSet phldrT="[Text]" custT="1"/>
      <dgm:spPr>
        <a:noFill/>
        <a:ln w="28575"/>
      </dgm:spPr>
      <dgm:t>
        <a:bodyPr/>
        <a:lstStyle/>
        <a:p>
          <a:r>
            <a:rPr lang="en-US" sz="1800" dirty="0">
              <a:solidFill>
                <a:schemeClr val="tx1"/>
              </a:solidFill>
            </a:rPr>
            <a:t>Systematic process to determine and evaluate the potential effects of an interruption to critical business operations</a:t>
          </a:r>
          <a:r>
            <a:rPr lang="en-US" sz="1700" dirty="0">
              <a:solidFill>
                <a:schemeClr val="tx1"/>
              </a:solidFill>
            </a:rPr>
            <a:t>. </a:t>
          </a:r>
        </a:p>
      </dgm:t>
    </dgm:pt>
    <dgm:pt modelId="{295E67DB-4B40-4E51-A36D-1DBC4A4B460F}" type="parTrans" cxnId="{4D0E3E4E-C0D6-49F2-B4F3-F69232E7283C}">
      <dgm:prSet/>
      <dgm:spPr/>
      <dgm:t>
        <a:bodyPr/>
        <a:lstStyle/>
        <a:p>
          <a:endParaRPr lang="en-US"/>
        </a:p>
      </dgm:t>
    </dgm:pt>
    <dgm:pt modelId="{32C2437E-185E-4606-822D-E1A1D657F10D}" type="sibTrans" cxnId="{4D0E3E4E-C0D6-49F2-B4F3-F69232E7283C}">
      <dgm:prSet/>
      <dgm:spPr/>
      <dgm:t>
        <a:bodyPr/>
        <a:lstStyle/>
        <a:p>
          <a:endParaRPr lang="en-US"/>
        </a:p>
      </dgm:t>
    </dgm:pt>
    <dgm:pt modelId="{FB299974-C20A-42EC-BD8F-FB891B573028}">
      <dgm:prSet phldrT="[Text]" custT="1"/>
      <dgm:spPr>
        <a:noFill/>
        <a:ln w="28575"/>
      </dgm:spPr>
      <dgm:t>
        <a:bodyPr/>
        <a:lstStyle/>
        <a:p>
          <a:r>
            <a:rPr lang="en-US" sz="1800" dirty="0">
              <a:solidFill>
                <a:schemeClr val="tx1"/>
              </a:solidFill>
            </a:rPr>
            <a:t>Identify and document methods for returning to normal operations and reinforce validated controls which are already in place</a:t>
          </a:r>
        </a:p>
      </dgm:t>
    </dgm:pt>
    <dgm:pt modelId="{CBD57467-7353-444B-B2FE-46FCE58A3136}" type="parTrans" cxnId="{ED2ED0F1-82AB-4013-B0E0-7A60432139EC}">
      <dgm:prSet/>
      <dgm:spPr/>
      <dgm:t>
        <a:bodyPr/>
        <a:lstStyle/>
        <a:p>
          <a:endParaRPr lang="en-US"/>
        </a:p>
      </dgm:t>
    </dgm:pt>
    <dgm:pt modelId="{BBA27D9D-8D10-4E02-A205-E54C3B1DFD4E}" type="sibTrans" cxnId="{ED2ED0F1-82AB-4013-B0E0-7A60432139EC}">
      <dgm:prSet/>
      <dgm:spPr/>
      <dgm:t>
        <a:bodyPr/>
        <a:lstStyle/>
        <a:p>
          <a:endParaRPr lang="en-US"/>
        </a:p>
      </dgm:t>
    </dgm:pt>
    <dgm:pt modelId="{2BBB0F6C-6BE9-4A24-AEF5-0651B39FEC23}" type="pres">
      <dgm:prSet presAssocID="{3843E63F-8876-41EA-BCA5-5F039CE4C307}" presName="diagram" presStyleCnt="0">
        <dgm:presLayoutVars>
          <dgm:chPref val="1"/>
          <dgm:dir/>
          <dgm:animOne val="branch"/>
          <dgm:animLvl val="lvl"/>
          <dgm:resizeHandles/>
        </dgm:presLayoutVars>
      </dgm:prSet>
      <dgm:spPr/>
    </dgm:pt>
    <dgm:pt modelId="{FF25B516-1BEF-448B-9D47-B24038515EDB}" type="pres">
      <dgm:prSet presAssocID="{FDF1F70A-1BA1-411D-A0BB-05F16E73F889}" presName="root" presStyleCnt="0"/>
      <dgm:spPr/>
    </dgm:pt>
    <dgm:pt modelId="{1C944340-4EED-4FDC-ABD7-C3494F4739FC}" type="pres">
      <dgm:prSet presAssocID="{FDF1F70A-1BA1-411D-A0BB-05F16E73F889}" presName="rootComposite" presStyleCnt="0"/>
      <dgm:spPr/>
    </dgm:pt>
    <dgm:pt modelId="{85CD83A0-0E4C-43C6-9102-969D0E9A767C}" type="pres">
      <dgm:prSet presAssocID="{FDF1F70A-1BA1-411D-A0BB-05F16E73F889}" presName="rootText" presStyleLbl="node1" presStyleIdx="0" presStyleCnt="2" custLinFactNeighborX="5816" custLinFactNeighborY="1673"/>
      <dgm:spPr/>
    </dgm:pt>
    <dgm:pt modelId="{58E8390E-F669-4A97-9680-9FE3A608BE63}" type="pres">
      <dgm:prSet presAssocID="{FDF1F70A-1BA1-411D-A0BB-05F16E73F889}" presName="rootConnector" presStyleLbl="node1" presStyleIdx="0" presStyleCnt="2"/>
      <dgm:spPr/>
    </dgm:pt>
    <dgm:pt modelId="{FBD6439D-B948-441D-A79C-2F7030E2507B}" type="pres">
      <dgm:prSet presAssocID="{FDF1F70A-1BA1-411D-A0BB-05F16E73F889}" presName="childShape" presStyleCnt="0"/>
      <dgm:spPr/>
    </dgm:pt>
    <dgm:pt modelId="{935FA150-C9D4-4559-96D1-F36628A2906D}" type="pres">
      <dgm:prSet presAssocID="{295E67DB-4B40-4E51-A36D-1DBC4A4B460F}" presName="Name13" presStyleLbl="parChTrans1D2" presStyleIdx="0" presStyleCnt="2"/>
      <dgm:spPr/>
    </dgm:pt>
    <dgm:pt modelId="{63044166-94B7-4BB6-9D44-A65FABC916C3}" type="pres">
      <dgm:prSet presAssocID="{D0C77BA7-B2F9-471C-858F-862E0E8BC63E}" presName="childText" presStyleLbl="bgAcc1" presStyleIdx="0" presStyleCnt="2" custScaleY="110828">
        <dgm:presLayoutVars>
          <dgm:bulletEnabled val="1"/>
        </dgm:presLayoutVars>
      </dgm:prSet>
      <dgm:spPr/>
    </dgm:pt>
    <dgm:pt modelId="{22CAE034-774F-46D5-B5D3-E8543D612CA6}" type="pres">
      <dgm:prSet presAssocID="{8665E8C7-8034-4B37-90B4-B0F0DC2E7FFB}" presName="root" presStyleCnt="0"/>
      <dgm:spPr/>
    </dgm:pt>
    <dgm:pt modelId="{200F84A1-91AF-4706-AD03-1868A95A1DE9}" type="pres">
      <dgm:prSet presAssocID="{8665E8C7-8034-4B37-90B4-B0F0DC2E7FFB}" presName="rootComposite" presStyleCnt="0"/>
      <dgm:spPr/>
    </dgm:pt>
    <dgm:pt modelId="{C23C6220-33A9-4CEC-AA00-31AE9095FE71}" type="pres">
      <dgm:prSet presAssocID="{8665E8C7-8034-4B37-90B4-B0F0DC2E7FFB}" presName="rootText" presStyleLbl="node1" presStyleIdx="1" presStyleCnt="2" custScaleY="101414" custLinFactNeighborX="-223" custLinFactNeighborY="-40486"/>
      <dgm:spPr/>
    </dgm:pt>
    <dgm:pt modelId="{0159D0B6-5223-4FE9-ACAC-EB9E7D65BF7D}" type="pres">
      <dgm:prSet presAssocID="{8665E8C7-8034-4B37-90B4-B0F0DC2E7FFB}" presName="rootConnector" presStyleLbl="node1" presStyleIdx="1" presStyleCnt="2"/>
      <dgm:spPr/>
    </dgm:pt>
    <dgm:pt modelId="{E1A43E0E-AA6E-4EB9-89B7-D121E1727A70}" type="pres">
      <dgm:prSet presAssocID="{8665E8C7-8034-4B37-90B4-B0F0DC2E7FFB}" presName="childShape" presStyleCnt="0"/>
      <dgm:spPr/>
    </dgm:pt>
    <dgm:pt modelId="{FC9BCFF7-1759-4B34-BAF7-95DB94C09E77}" type="pres">
      <dgm:prSet presAssocID="{CBD57467-7353-444B-B2FE-46FCE58A3136}" presName="Name13" presStyleLbl="parChTrans1D2" presStyleIdx="1" presStyleCnt="2"/>
      <dgm:spPr/>
    </dgm:pt>
    <dgm:pt modelId="{C450639A-09DB-41E8-9DD8-D6E0C9331248}" type="pres">
      <dgm:prSet presAssocID="{FB299974-C20A-42EC-BD8F-FB891B573028}" presName="childText" presStyleLbl="bgAcc1" presStyleIdx="1" presStyleCnt="2" custScaleY="109281">
        <dgm:presLayoutVars>
          <dgm:bulletEnabled val="1"/>
        </dgm:presLayoutVars>
      </dgm:prSet>
      <dgm:spPr/>
    </dgm:pt>
  </dgm:ptLst>
  <dgm:cxnLst>
    <dgm:cxn modelId="{9AEC5539-60DD-416B-9A0C-61B5AAF22462}" type="presOf" srcId="{3843E63F-8876-41EA-BCA5-5F039CE4C307}" destId="{2BBB0F6C-6BE9-4A24-AEF5-0651B39FEC23}" srcOrd="0" destOrd="0" presId="urn:microsoft.com/office/officeart/2005/8/layout/hierarchy3"/>
    <dgm:cxn modelId="{DE076A3A-8D4E-475A-8C27-6E33F618964C}" type="presOf" srcId="{295E67DB-4B40-4E51-A36D-1DBC4A4B460F}" destId="{935FA150-C9D4-4559-96D1-F36628A2906D}" srcOrd="0" destOrd="0" presId="urn:microsoft.com/office/officeart/2005/8/layout/hierarchy3"/>
    <dgm:cxn modelId="{EA80BE3B-276B-4250-92F7-AE7FB8E8D0F0}" type="presOf" srcId="{FDF1F70A-1BA1-411D-A0BB-05F16E73F889}" destId="{85CD83A0-0E4C-43C6-9102-969D0E9A767C}" srcOrd="0" destOrd="0" presId="urn:microsoft.com/office/officeart/2005/8/layout/hierarchy3"/>
    <dgm:cxn modelId="{4D0E3E4E-C0D6-49F2-B4F3-F69232E7283C}" srcId="{FDF1F70A-1BA1-411D-A0BB-05F16E73F889}" destId="{D0C77BA7-B2F9-471C-858F-862E0E8BC63E}" srcOrd="0" destOrd="0" parTransId="{295E67DB-4B40-4E51-A36D-1DBC4A4B460F}" sibTransId="{32C2437E-185E-4606-822D-E1A1D657F10D}"/>
    <dgm:cxn modelId="{EF3AA370-524A-41CC-92F0-E2A6AE27CD99}" type="presOf" srcId="{FDF1F70A-1BA1-411D-A0BB-05F16E73F889}" destId="{58E8390E-F669-4A97-9680-9FE3A608BE63}" srcOrd="1" destOrd="0" presId="urn:microsoft.com/office/officeart/2005/8/layout/hierarchy3"/>
    <dgm:cxn modelId="{8669879B-A95C-4C2B-8F07-1AB42F209215}" srcId="{3843E63F-8876-41EA-BCA5-5F039CE4C307}" destId="{8665E8C7-8034-4B37-90B4-B0F0DC2E7FFB}" srcOrd="1" destOrd="0" parTransId="{01E2211E-8EED-40B3-87C0-4BC1F7D41B57}" sibTransId="{87F18D5A-8012-4F61-B694-F8B4EB564FDE}"/>
    <dgm:cxn modelId="{36AA0FA0-47B2-4A77-8C9B-B17500449A91}" type="presOf" srcId="{8665E8C7-8034-4B37-90B4-B0F0DC2E7FFB}" destId="{C23C6220-33A9-4CEC-AA00-31AE9095FE71}" srcOrd="0" destOrd="0" presId="urn:microsoft.com/office/officeart/2005/8/layout/hierarchy3"/>
    <dgm:cxn modelId="{57F1BFA1-4871-477C-9750-4C53F45DD2DE}" type="presOf" srcId="{FB299974-C20A-42EC-BD8F-FB891B573028}" destId="{C450639A-09DB-41E8-9DD8-D6E0C9331248}" srcOrd="0" destOrd="0" presId="urn:microsoft.com/office/officeart/2005/8/layout/hierarchy3"/>
    <dgm:cxn modelId="{2B829EAE-855D-4E7D-A00E-DD0B0AAAAB01}" type="presOf" srcId="{CBD57467-7353-444B-B2FE-46FCE58A3136}" destId="{FC9BCFF7-1759-4B34-BAF7-95DB94C09E77}" srcOrd="0" destOrd="0" presId="urn:microsoft.com/office/officeart/2005/8/layout/hierarchy3"/>
    <dgm:cxn modelId="{421838BB-6F9F-40B7-BFE6-8F670BFBA4FE}" type="presOf" srcId="{8665E8C7-8034-4B37-90B4-B0F0DC2E7FFB}" destId="{0159D0B6-5223-4FE9-ACAC-EB9E7D65BF7D}" srcOrd="1" destOrd="0" presId="urn:microsoft.com/office/officeart/2005/8/layout/hierarchy3"/>
    <dgm:cxn modelId="{FD80CABE-D496-49C7-8C8C-B03C3569D9B5}" srcId="{3843E63F-8876-41EA-BCA5-5F039CE4C307}" destId="{FDF1F70A-1BA1-411D-A0BB-05F16E73F889}" srcOrd="0" destOrd="0" parTransId="{0640C899-7DAA-44CF-981C-7C5D9AA7E893}" sibTransId="{76D964FA-A55A-43C3-A6E9-ED6BC79ECCCD}"/>
    <dgm:cxn modelId="{541D80EC-52F8-4218-A2C8-4D3B8498D2AC}" type="presOf" srcId="{D0C77BA7-B2F9-471C-858F-862E0E8BC63E}" destId="{63044166-94B7-4BB6-9D44-A65FABC916C3}" srcOrd="0" destOrd="0" presId="urn:microsoft.com/office/officeart/2005/8/layout/hierarchy3"/>
    <dgm:cxn modelId="{ED2ED0F1-82AB-4013-B0E0-7A60432139EC}" srcId="{8665E8C7-8034-4B37-90B4-B0F0DC2E7FFB}" destId="{FB299974-C20A-42EC-BD8F-FB891B573028}" srcOrd="0" destOrd="0" parTransId="{CBD57467-7353-444B-B2FE-46FCE58A3136}" sibTransId="{BBA27D9D-8D10-4E02-A205-E54C3B1DFD4E}"/>
    <dgm:cxn modelId="{06D9D438-6EA4-4312-873E-8990CD7A024F}" type="presParOf" srcId="{2BBB0F6C-6BE9-4A24-AEF5-0651B39FEC23}" destId="{FF25B516-1BEF-448B-9D47-B24038515EDB}" srcOrd="0" destOrd="0" presId="urn:microsoft.com/office/officeart/2005/8/layout/hierarchy3"/>
    <dgm:cxn modelId="{2FA2AA54-9873-49F3-A295-90A1E459FFCB}" type="presParOf" srcId="{FF25B516-1BEF-448B-9D47-B24038515EDB}" destId="{1C944340-4EED-4FDC-ABD7-C3494F4739FC}" srcOrd="0" destOrd="0" presId="urn:microsoft.com/office/officeart/2005/8/layout/hierarchy3"/>
    <dgm:cxn modelId="{8CE0A4C1-B8B6-4797-9837-8F6B90806C3B}" type="presParOf" srcId="{1C944340-4EED-4FDC-ABD7-C3494F4739FC}" destId="{85CD83A0-0E4C-43C6-9102-969D0E9A767C}" srcOrd="0" destOrd="0" presId="urn:microsoft.com/office/officeart/2005/8/layout/hierarchy3"/>
    <dgm:cxn modelId="{79C29049-AAD7-468C-A106-54C18624EAD9}" type="presParOf" srcId="{1C944340-4EED-4FDC-ABD7-C3494F4739FC}" destId="{58E8390E-F669-4A97-9680-9FE3A608BE63}" srcOrd="1" destOrd="0" presId="urn:microsoft.com/office/officeart/2005/8/layout/hierarchy3"/>
    <dgm:cxn modelId="{6C5451C6-80CF-42B3-A521-45F0FE3181B3}" type="presParOf" srcId="{FF25B516-1BEF-448B-9D47-B24038515EDB}" destId="{FBD6439D-B948-441D-A79C-2F7030E2507B}" srcOrd="1" destOrd="0" presId="urn:microsoft.com/office/officeart/2005/8/layout/hierarchy3"/>
    <dgm:cxn modelId="{39CB2F0F-5189-455B-B8F6-6E7D8036159E}" type="presParOf" srcId="{FBD6439D-B948-441D-A79C-2F7030E2507B}" destId="{935FA150-C9D4-4559-96D1-F36628A2906D}" srcOrd="0" destOrd="0" presId="urn:microsoft.com/office/officeart/2005/8/layout/hierarchy3"/>
    <dgm:cxn modelId="{40372E04-F5F9-4719-8A52-72C5AC954599}" type="presParOf" srcId="{FBD6439D-B948-441D-A79C-2F7030E2507B}" destId="{63044166-94B7-4BB6-9D44-A65FABC916C3}" srcOrd="1" destOrd="0" presId="urn:microsoft.com/office/officeart/2005/8/layout/hierarchy3"/>
    <dgm:cxn modelId="{4E981787-BDF9-42EB-8185-B39BB9DE06F1}" type="presParOf" srcId="{2BBB0F6C-6BE9-4A24-AEF5-0651B39FEC23}" destId="{22CAE034-774F-46D5-B5D3-E8543D612CA6}" srcOrd="1" destOrd="0" presId="urn:microsoft.com/office/officeart/2005/8/layout/hierarchy3"/>
    <dgm:cxn modelId="{ADCA6AAF-90FF-4DC8-BF3F-C1D4EB81A258}" type="presParOf" srcId="{22CAE034-774F-46D5-B5D3-E8543D612CA6}" destId="{200F84A1-91AF-4706-AD03-1868A95A1DE9}" srcOrd="0" destOrd="0" presId="urn:microsoft.com/office/officeart/2005/8/layout/hierarchy3"/>
    <dgm:cxn modelId="{13CFBCCD-4538-4C3E-9B22-92A400E3A0EF}" type="presParOf" srcId="{200F84A1-91AF-4706-AD03-1868A95A1DE9}" destId="{C23C6220-33A9-4CEC-AA00-31AE9095FE71}" srcOrd="0" destOrd="0" presId="urn:microsoft.com/office/officeart/2005/8/layout/hierarchy3"/>
    <dgm:cxn modelId="{084935C3-00B6-4189-9B2D-A75C0A060FA9}" type="presParOf" srcId="{200F84A1-91AF-4706-AD03-1868A95A1DE9}" destId="{0159D0B6-5223-4FE9-ACAC-EB9E7D65BF7D}" srcOrd="1" destOrd="0" presId="urn:microsoft.com/office/officeart/2005/8/layout/hierarchy3"/>
    <dgm:cxn modelId="{65FA64E5-A818-4F65-A931-0CCC02FDB44A}" type="presParOf" srcId="{22CAE034-774F-46D5-B5D3-E8543D612CA6}" destId="{E1A43E0E-AA6E-4EB9-89B7-D121E1727A70}" srcOrd="1" destOrd="0" presId="urn:microsoft.com/office/officeart/2005/8/layout/hierarchy3"/>
    <dgm:cxn modelId="{B8465C63-BA45-4496-A0F0-3C934D81A10E}" type="presParOf" srcId="{E1A43E0E-AA6E-4EB9-89B7-D121E1727A70}" destId="{FC9BCFF7-1759-4B34-BAF7-95DB94C09E77}" srcOrd="0" destOrd="0" presId="urn:microsoft.com/office/officeart/2005/8/layout/hierarchy3"/>
    <dgm:cxn modelId="{4FD94A3C-694F-4B7A-96C2-BF52F8AF6F99}" type="presParOf" srcId="{E1A43E0E-AA6E-4EB9-89B7-D121E1727A70}" destId="{C450639A-09DB-41E8-9DD8-D6E0C933124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51F20-425C-4C2D-BBBB-81717656FC6E}">
      <dsp:nvSpPr>
        <dsp:cNvPr id="0" name=""/>
        <dsp:cNvSpPr/>
      </dsp:nvSpPr>
      <dsp:spPr>
        <a:xfrm>
          <a:off x="2254" y="30100"/>
          <a:ext cx="2197893" cy="604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Hazard</a:t>
          </a:r>
        </a:p>
      </dsp:txBody>
      <dsp:txXfrm>
        <a:off x="2254" y="30100"/>
        <a:ext cx="2197893" cy="604800"/>
      </dsp:txXfrm>
    </dsp:sp>
    <dsp:sp modelId="{EF38C5F9-8C5F-4B01-890C-4268616460A5}">
      <dsp:nvSpPr>
        <dsp:cNvPr id="0" name=""/>
        <dsp:cNvSpPr/>
      </dsp:nvSpPr>
      <dsp:spPr>
        <a:xfrm>
          <a:off x="2254" y="634900"/>
          <a:ext cx="2197893" cy="403515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Earthquake</a:t>
          </a:r>
        </a:p>
      </dsp:txBody>
      <dsp:txXfrm>
        <a:off x="2254" y="634900"/>
        <a:ext cx="2197893" cy="4035150"/>
      </dsp:txXfrm>
    </dsp:sp>
    <dsp:sp modelId="{9A3305B3-F260-4AFC-891E-195C6E22ED5A}">
      <dsp:nvSpPr>
        <dsp:cNvPr id="0" name=""/>
        <dsp:cNvSpPr/>
      </dsp:nvSpPr>
      <dsp:spPr>
        <a:xfrm>
          <a:off x="2507853" y="30100"/>
          <a:ext cx="2197893" cy="604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Mitigation(s)</a:t>
          </a:r>
        </a:p>
      </dsp:txBody>
      <dsp:txXfrm>
        <a:off x="2507853" y="30100"/>
        <a:ext cx="2197893" cy="604800"/>
      </dsp:txXfrm>
    </dsp:sp>
    <dsp:sp modelId="{C59CDF3F-E815-476B-BBA2-3C3AB7D9CD4D}">
      <dsp:nvSpPr>
        <dsp:cNvPr id="0" name=""/>
        <dsp:cNvSpPr/>
      </dsp:nvSpPr>
      <dsp:spPr>
        <a:xfrm>
          <a:off x="2507853" y="634900"/>
          <a:ext cx="2197893" cy="403515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IIPP- Injury and Illness Prevention Program</a:t>
          </a:r>
        </a:p>
        <a:p>
          <a:pPr marL="228600" lvl="1" indent="-228600" algn="l" defTabSz="933450">
            <a:lnSpc>
              <a:spcPct val="90000"/>
            </a:lnSpc>
            <a:spcBef>
              <a:spcPct val="0"/>
            </a:spcBef>
            <a:spcAft>
              <a:spcPct val="15000"/>
            </a:spcAft>
            <a:buChar char="•"/>
          </a:pPr>
          <a:r>
            <a:rPr lang="en-US" sz="2100" kern="1200" dirty="0"/>
            <a:t>Emergency Action Plan</a:t>
          </a:r>
        </a:p>
        <a:p>
          <a:pPr marL="228600" lvl="1" indent="-228600" algn="l" defTabSz="933450">
            <a:lnSpc>
              <a:spcPct val="90000"/>
            </a:lnSpc>
            <a:spcBef>
              <a:spcPct val="0"/>
            </a:spcBef>
            <a:spcAft>
              <a:spcPct val="15000"/>
            </a:spcAft>
            <a:buChar char="•"/>
          </a:pPr>
          <a:r>
            <a:rPr lang="en-US" sz="2100" kern="1200" dirty="0"/>
            <a:t>Train</a:t>
          </a:r>
        </a:p>
        <a:p>
          <a:pPr marL="228600" lvl="1" indent="-228600" algn="l" defTabSz="933450">
            <a:lnSpc>
              <a:spcPct val="90000"/>
            </a:lnSpc>
            <a:spcBef>
              <a:spcPct val="0"/>
            </a:spcBef>
            <a:spcAft>
              <a:spcPct val="15000"/>
            </a:spcAft>
            <a:buChar char="•"/>
          </a:pPr>
          <a:r>
            <a:rPr lang="en-US" sz="2100" kern="1200" dirty="0"/>
            <a:t>Secure objects</a:t>
          </a:r>
        </a:p>
        <a:p>
          <a:pPr marL="228600" lvl="1" indent="-228600" algn="l" defTabSz="933450">
            <a:lnSpc>
              <a:spcPct val="90000"/>
            </a:lnSpc>
            <a:spcBef>
              <a:spcPct val="0"/>
            </a:spcBef>
            <a:spcAft>
              <a:spcPct val="15000"/>
            </a:spcAft>
            <a:buChar char="•"/>
          </a:pPr>
          <a:r>
            <a:rPr lang="en-US" sz="2100" kern="1200" dirty="0"/>
            <a:t>Building Emergency Coordinator Program</a:t>
          </a:r>
        </a:p>
      </dsp:txBody>
      <dsp:txXfrm>
        <a:off x="2507853" y="634900"/>
        <a:ext cx="2197893" cy="4035150"/>
      </dsp:txXfrm>
    </dsp:sp>
    <dsp:sp modelId="{18A0550C-9E17-44CC-8499-19D580CF15E6}">
      <dsp:nvSpPr>
        <dsp:cNvPr id="0" name=""/>
        <dsp:cNvSpPr/>
      </dsp:nvSpPr>
      <dsp:spPr>
        <a:xfrm>
          <a:off x="5013451" y="30100"/>
          <a:ext cx="2197893" cy="6048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Consequence(s)</a:t>
          </a:r>
        </a:p>
      </dsp:txBody>
      <dsp:txXfrm>
        <a:off x="5013451" y="30100"/>
        <a:ext cx="2197893" cy="604800"/>
      </dsp:txXfrm>
    </dsp:sp>
    <dsp:sp modelId="{D6088505-1F07-4379-84B4-582A099E78C5}">
      <dsp:nvSpPr>
        <dsp:cNvPr id="0" name=""/>
        <dsp:cNvSpPr/>
      </dsp:nvSpPr>
      <dsp:spPr>
        <a:xfrm>
          <a:off x="5013451" y="634900"/>
          <a:ext cx="2197893" cy="403515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Personal injury</a:t>
          </a:r>
        </a:p>
        <a:p>
          <a:pPr marL="228600" lvl="1" indent="-228600" algn="l" defTabSz="933450">
            <a:lnSpc>
              <a:spcPct val="90000"/>
            </a:lnSpc>
            <a:spcBef>
              <a:spcPct val="0"/>
            </a:spcBef>
            <a:spcAft>
              <a:spcPct val="15000"/>
            </a:spcAft>
            <a:buChar char="•"/>
          </a:pPr>
          <a:r>
            <a:rPr lang="en-US" sz="2100" kern="1200"/>
            <a:t>Staff shortages</a:t>
          </a:r>
          <a:endParaRPr lang="en-US" sz="2100" kern="1200" dirty="0"/>
        </a:p>
        <a:p>
          <a:pPr marL="228600" lvl="1" indent="-228600" algn="l" defTabSz="933450">
            <a:lnSpc>
              <a:spcPct val="90000"/>
            </a:lnSpc>
            <a:spcBef>
              <a:spcPct val="0"/>
            </a:spcBef>
            <a:spcAft>
              <a:spcPct val="15000"/>
            </a:spcAft>
            <a:buChar char="•"/>
          </a:pPr>
          <a:r>
            <a:rPr lang="en-US" sz="2100" kern="1200"/>
            <a:t>Research lost</a:t>
          </a:r>
          <a:endParaRPr lang="en-US" sz="2100" kern="1200" dirty="0"/>
        </a:p>
        <a:p>
          <a:pPr marL="228600" lvl="1" indent="-228600" algn="l" defTabSz="933450">
            <a:lnSpc>
              <a:spcPct val="90000"/>
            </a:lnSpc>
            <a:spcBef>
              <a:spcPct val="0"/>
            </a:spcBef>
            <a:spcAft>
              <a:spcPct val="15000"/>
            </a:spcAft>
            <a:buChar char="•"/>
          </a:pPr>
          <a:r>
            <a:rPr lang="en-US" sz="2100" kern="1200"/>
            <a:t>Work obstructions</a:t>
          </a:r>
          <a:endParaRPr lang="en-US" sz="2100" kern="1200" dirty="0"/>
        </a:p>
        <a:p>
          <a:pPr marL="228600" lvl="1" indent="-228600" algn="l" defTabSz="933450">
            <a:lnSpc>
              <a:spcPct val="90000"/>
            </a:lnSpc>
            <a:spcBef>
              <a:spcPct val="0"/>
            </a:spcBef>
            <a:spcAft>
              <a:spcPct val="15000"/>
            </a:spcAft>
            <a:buChar char="•"/>
          </a:pPr>
          <a:r>
            <a:rPr lang="en-US" sz="2100" kern="1200"/>
            <a:t>Compliance not met</a:t>
          </a:r>
          <a:endParaRPr lang="en-US" sz="2100" kern="1200" dirty="0"/>
        </a:p>
        <a:p>
          <a:pPr marL="228600" lvl="1" indent="-228600" algn="l" defTabSz="933450">
            <a:lnSpc>
              <a:spcPct val="90000"/>
            </a:lnSpc>
            <a:spcBef>
              <a:spcPct val="0"/>
            </a:spcBef>
            <a:spcAft>
              <a:spcPct val="15000"/>
            </a:spcAft>
            <a:buChar char="•"/>
          </a:pPr>
          <a:r>
            <a:rPr lang="en-US" sz="2100" kern="1200" dirty="0"/>
            <a:t>Revenue lost</a:t>
          </a:r>
        </a:p>
      </dsp:txBody>
      <dsp:txXfrm>
        <a:off x="5013451" y="634900"/>
        <a:ext cx="2197893" cy="4035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85978-1A5E-4F84-AB07-94F9EC1C37E9}">
      <dsp:nvSpPr>
        <dsp:cNvPr id="0" name=""/>
        <dsp:cNvSpPr/>
      </dsp:nvSpPr>
      <dsp:spPr>
        <a:xfrm rot="5400000">
          <a:off x="7172001" y="-3148174"/>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Electrical power outage.</a:t>
          </a:r>
        </a:p>
      </dsp:txBody>
      <dsp:txXfrm rot="-5400000">
        <a:off x="3950208" y="101884"/>
        <a:ext cx="6994327" cy="522475"/>
      </dsp:txXfrm>
    </dsp:sp>
    <dsp:sp modelId="{F6AF7C79-C7D9-4720-B6B6-7EA00FC2AE00}">
      <dsp:nvSpPr>
        <dsp:cNvPr id="0" name=""/>
        <dsp:cNvSpPr/>
      </dsp:nvSpPr>
      <dsp:spPr>
        <a:xfrm>
          <a:off x="0" y="1243"/>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Hazards &amp; Threats: Risks</a:t>
          </a:r>
        </a:p>
      </dsp:txBody>
      <dsp:txXfrm>
        <a:off x="35331" y="36574"/>
        <a:ext cx="3879546" cy="653094"/>
      </dsp:txXfrm>
    </dsp:sp>
    <dsp:sp modelId="{00266B02-DAFE-4137-83A8-5922876E8006}">
      <dsp:nvSpPr>
        <dsp:cNvPr id="0" name=""/>
        <dsp:cNvSpPr/>
      </dsp:nvSpPr>
      <dsp:spPr>
        <a:xfrm rot="5400000">
          <a:off x="7172001" y="-2388230"/>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Provide Emergency Alert notifications to the Campus</a:t>
          </a:r>
        </a:p>
      </dsp:txBody>
      <dsp:txXfrm rot="-5400000">
        <a:off x="3950208" y="861828"/>
        <a:ext cx="6994327" cy="522475"/>
      </dsp:txXfrm>
    </dsp:sp>
    <dsp:sp modelId="{9E3354BD-3C3F-4358-B293-B1FD4A1ECFEE}">
      <dsp:nvSpPr>
        <dsp:cNvPr id="0" name=""/>
        <dsp:cNvSpPr/>
      </dsp:nvSpPr>
      <dsp:spPr>
        <a:xfrm>
          <a:off x="0" y="761187"/>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Essential Function #1 (EF#1)</a:t>
          </a:r>
        </a:p>
      </dsp:txBody>
      <dsp:txXfrm>
        <a:off x="35331" y="796518"/>
        <a:ext cx="3879546" cy="653094"/>
      </dsp:txXfrm>
    </dsp:sp>
    <dsp:sp modelId="{87B70E3A-39B4-48C2-BFCD-1C0055A5230D}">
      <dsp:nvSpPr>
        <dsp:cNvPr id="0" name=""/>
        <dsp:cNvSpPr/>
      </dsp:nvSpPr>
      <dsp:spPr>
        <a:xfrm rot="5400000">
          <a:off x="7172001" y="-1628286"/>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Standard Emergency phone messageing disrupted.</a:t>
          </a:r>
        </a:p>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Carriage House unusable (OES Office).</a:t>
          </a:r>
        </a:p>
      </dsp:txBody>
      <dsp:txXfrm rot="-5400000">
        <a:off x="3950208" y="1621772"/>
        <a:ext cx="6994327" cy="522475"/>
      </dsp:txXfrm>
    </dsp:sp>
    <dsp:sp modelId="{9E92CE4A-0880-412A-87FD-EE5C7A251FD7}">
      <dsp:nvSpPr>
        <dsp:cNvPr id="0" name=""/>
        <dsp:cNvSpPr/>
      </dsp:nvSpPr>
      <dsp:spPr>
        <a:xfrm>
          <a:off x="0" y="1521131"/>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Effects (what threat means to EF#1)</a:t>
          </a:r>
        </a:p>
      </dsp:txBody>
      <dsp:txXfrm>
        <a:off x="35331" y="1556462"/>
        <a:ext cx="3879546" cy="653094"/>
      </dsp:txXfrm>
    </dsp:sp>
    <dsp:sp modelId="{D1971C8F-3224-4EA7-B59D-17570E9BA75A}">
      <dsp:nvSpPr>
        <dsp:cNvPr id="0" name=""/>
        <dsp:cNvSpPr/>
      </dsp:nvSpPr>
      <dsp:spPr>
        <a:xfrm rot="5400000">
          <a:off x="7172001" y="-868342"/>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Move operations to EOC for redundant power system (EOC on generator).</a:t>
          </a:r>
        </a:p>
      </dsp:txBody>
      <dsp:txXfrm rot="-5400000">
        <a:off x="3950208" y="2381716"/>
        <a:ext cx="6994327" cy="522475"/>
      </dsp:txXfrm>
    </dsp:sp>
    <dsp:sp modelId="{60C7D9E1-A2E9-4AF4-80D7-0745A5BBD76D}">
      <dsp:nvSpPr>
        <dsp:cNvPr id="0" name=""/>
        <dsp:cNvSpPr/>
      </dsp:nvSpPr>
      <dsp:spPr>
        <a:xfrm>
          <a:off x="0" y="2281075"/>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Mitigation of Hazard</a:t>
          </a:r>
        </a:p>
      </dsp:txBody>
      <dsp:txXfrm>
        <a:off x="35331" y="2316406"/>
        <a:ext cx="3879546" cy="653094"/>
      </dsp:txXfrm>
    </dsp:sp>
    <dsp:sp modelId="{641A14DE-B64D-4B76-9480-DB0367D7EC23}">
      <dsp:nvSpPr>
        <dsp:cNvPr id="0" name=""/>
        <dsp:cNvSpPr/>
      </dsp:nvSpPr>
      <dsp:spPr>
        <a:xfrm rot="5400000">
          <a:off x="7172001" y="-108398"/>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Landline backup phones, cell phone messaging (if cell tower operational), satellite phones for EOC, radios and ham radios, campus e-mail and VOIP alerts.</a:t>
          </a:r>
        </a:p>
      </dsp:txBody>
      <dsp:txXfrm rot="-5400000">
        <a:off x="3950208" y="3141660"/>
        <a:ext cx="6994327" cy="522475"/>
      </dsp:txXfrm>
    </dsp:sp>
    <dsp:sp modelId="{3393D459-C2AE-4A08-A188-356E88CEB46C}">
      <dsp:nvSpPr>
        <dsp:cNvPr id="0" name=""/>
        <dsp:cNvSpPr/>
      </dsp:nvSpPr>
      <dsp:spPr>
        <a:xfrm>
          <a:off x="0" y="3041019"/>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Resumption Plan for EF#1</a:t>
          </a:r>
        </a:p>
      </dsp:txBody>
      <dsp:txXfrm>
        <a:off x="35331" y="3076350"/>
        <a:ext cx="3879546" cy="653094"/>
      </dsp:txXfrm>
    </dsp:sp>
    <dsp:sp modelId="{F6D4FF18-3911-4516-BC48-E82112F9779A}">
      <dsp:nvSpPr>
        <dsp:cNvPr id="0" name=""/>
        <dsp:cNvSpPr/>
      </dsp:nvSpPr>
      <dsp:spPr>
        <a:xfrm rot="5400000">
          <a:off x="7172001" y="651545"/>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Emergency messaging may be delayed, brief (132 text characters) and not everyone has a cell phone. </a:t>
          </a:r>
        </a:p>
      </dsp:txBody>
      <dsp:txXfrm rot="-5400000">
        <a:off x="3950208" y="3901604"/>
        <a:ext cx="6994327" cy="522475"/>
      </dsp:txXfrm>
    </dsp:sp>
    <dsp:sp modelId="{8198A464-0A4B-4DD8-AA08-D293AB19D511}">
      <dsp:nvSpPr>
        <dsp:cNvPr id="0" name=""/>
        <dsp:cNvSpPr/>
      </dsp:nvSpPr>
      <dsp:spPr>
        <a:xfrm>
          <a:off x="0" y="3800963"/>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Impact to Essential Function</a:t>
          </a:r>
        </a:p>
      </dsp:txBody>
      <dsp:txXfrm>
        <a:off x="35331" y="3836294"/>
        <a:ext cx="3879546" cy="653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85978-1A5E-4F84-AB07-94F9EC1C37E9}">
      <dsp:nvSpPr>
        <dsp:cNvPr id="0" name=""/>
        <dsp:cNvSpPr/>
      </dsp:nvSpPr>
      <dsp:spPr>
        <a:xfrm rot="5400000">
          <a:off x="7172001" y="-3148174"/>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endParaRPr lang="en-US" sz="1500" kern="1200">
            <a:solidFill>
              <a:sysClr val="windowText" lastClr="000000">
                <a:hueOff val="0"/>
                <a:satOff val="0"/>
                <a:lumOff val="0"/>
                <a:alphaOff val="0"/>
              </a:sysClr>
            </a:solidFill>
            <a:latin typeface="Calibri" panose="020F0502020204030204"/>
            <a:ea typeface="+mn-ea"/>
            <a:cs typeface="+mn-cs"/>
          </a:endParaRPr>
        </a:p>
      </dsp:txBody>
      <dsp:txXfrm rot="-5400000">
        <a:off x="3950208" y="101884"/>
        <a:ext cx="6994327" cy="522475"/>
      </dsp:txXfrm>
    </dsp:sp>
    <dsp:sp modelId="{F6AF7C79-C7D9-4720-B6B6-7EA00FC2AE00}">
      <dsp:nvSpPr>
        <dsp:cNvPr id="0" name=""/>
        <dsp:cNvSpPr/>
      </dsp:nvSpPr>
      <dsp:spPr>
        <a:xfrm>
          <a:off x="0" y="1243"/>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Hazards &amp; Threats: Risks</a:t>
          </a:r>
        </a:p>
      </dsp:txBody>
      <dsp:txXfrm>
        <a:off x="35331" y="36574"/>
        <a:ext cx="3879546" cy="653094"/>
      </dsp:txXfrm>
    </dsp:sp>
    <dsp:sp modelId="{00266B02-DAFE-4137-83A8-5922876E8006}">
      <dsp:nvSpPr>
        <dsp:cNvPr id="0" name=""/>
        <dsp:cNvSpPr/>
      </dsp:nvSpPr>
      <dsp:spPr>
        <a:xfrm rot="5400000">
          <a:off x="7172001" y="-2388230"/>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endParaRPr lang="en-US" sz="1500" kern="1200">
            <a:solidFill>
              <a:sysClr val="windowText" lastClr="000000">
                <a:hueOff val="0"/>
                <a:satOff val="0"/>
                <a:lumOff val="0"/>
                <a:alphaOff val="0"/>
              </a:sysClr>
            </a:solidFill>
            <a:latin typeface="Calibri" panose="020F0502020204030204"/>
            <a:ea typeface="+mn-ea"/>
            <a:cs typeface="+mn-cs"/>
          </a:endParaRPr>
        </a:p>
      </dsp:txBody>
      <dsp:txXfrm rot="-5400000">
        <a:off x="3950208" y="861828"/>
        <a:ext cx="6994327" cy="522475"/>
      </dsp:txXfrm>
    </dsp:sp>
    <dsp:sp modelId="{9E3354BD-3C3F-4358-B293-B1FD4A1ECFEE}">
      <dsp:nvSpPr>
        <dsp:cNvPr id="0" name=""/>
        <dsp:cNvSpPr/>
      </dsp:nvSpPr>
      <dsp:spPr>
        <a:xfrm>
          <a:off x="0" y="761187"/>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Essential Fuction #1 (EF#1)</a:t>
          </a:r>
        </a:p>
      </dsp:txBody>
      <dsp:txXfrm>
        <a:off x="35331" y="796518"/>
        <a:ext cx="3879546" cy="653094"/>
      </dsp:txXfrm>
    </dsp:sp>
    <dsp:sp modelId="{87B70E3A-39B4-48C2-BFCD-1C0055A5230D}">
      <dsp:nvSpPr>
        <dsp:cNvPr id="0" name=""/>
        <dsp:cNvSpPr/>
      </dsp:nvSpPr>
      <dsp:spPr>
        <a:xfrm rot="5400000">
          <a:off x="7172001" y="-1628286"/>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endParaRPr lang="en-US" sz="1500" kern="1200">
            <a:solidFill>
              <a:sysClr val="windowText" lastClr="000000">
                <a:hueOff val="0"/>
                <a:satOff val="0"/>
                <a:lumOff val="0"/>
                <a:alphaOff val="0"/>
              </a:sysClr>
            </a:solidFill>
            <a:latin typeface="Calibri" panose="020F0502020204030204"/>
            <a:ea typeface="+mn-ea"/>
            <a:cs typeface="+mn-cs"/>
          </a:endParaRPr>
        </a:p>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How will this hazard alter the delivery of EF#1?</a:t>
          </a:r>
        </a:p>
      </dsp:txBody>
      <dsp:txXfrm rot="-5400000">
        <a:off x="3950208" y="1621772"/>
        <a:ext cx="6994327" cy="522475"/>
      </dsp:txXfrm>
    </dsp:sp>
    <dsp:sp modelId="{9E92CE4A-0880-412A-87FD-EE5C7A251FD7}">
      <dsp:nvSpPr>
        <dsp:cNvPr id="0" name=""/>
        <dsp:cNvSpPr/>
      </dsp:nvSpPr>
      <dsp:spPr>
        <a:xfrm>
          <a:off x="0" y="1521131"/>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Effects (what threat means to EF#1)</a:t>
          </a:r>
        </a:p>
      </dsp:txBody>
      <dsp:txXfrm>
        <a:off x="35331" y="1556462"/>
        <a:ext cx="3879546" cy="653094"/>
      </dsp:txXfrm>
    </dsp:sp>
    <dsp:sp modelId="{D1971C8F-3224-4EA7-B59D-17570E9BA75A}">
      <dsp:nvSpPr>
        <dsp:cNvPr id="0" name=""/>
        <dsp:cNvSpPr/>
      </dsp:nvSpPr>
      <dsp:spPr>
        <a:xfrm rot="5400000">
          <a:off x="7172001" y="-868342"/>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endParaRPr lang="en-US" sz="1500" kern="1200">
            <a:solidFill>
              <a:sysClr val="windowText" lastClr="000000">
                <a:hueOff val="0"/>
                <a:satOff val="0"/>
                <a:lumOff val="0"/>
                <a:alphaOff val="0"/>
              </a:sysClr>
            </a:solidFill>
            <a:latin typeface="Calibri" panose="020F0502020204030204"/>
            <a:ea typeface="+mn-ea"/>
            <a:cs typeface="+mn-cs"/>
          </a:endParaRPr>
        </a:p>
      </dsp:txBody>
      <dsp:txXfrm rot="-5400000">
        <a:off x="3950208" y="2381716"/>
        <a:ext cx="6994327" cy="522475"/>
      </dsp:txXfrm>
    </dsp:sp>
    <dsp:sp modelId="{60C7D9E1-A2E9-4AF4-80D7-0745A5BBD76D}">
      <dsp:nvSpPr>
        <dsp:cNvPr id="0" name=""/>
        <dsp:cNvSpPr/>
      </dsp:nvSpPr>
      <dsp:spPr>
        <a:xfrm>
          <a:off x="0" y="2281075"/>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Mitigation of Hazard</a:t>
          </a:r>
        </a:p>
      </dsp:txBody>
      <dsp:txXfrm>
        <a:off x="35331" y="2316406"/>
        <a:ext cx="3879546" cy="653094"/>
      </dsp:txXfrm>
    </dsp:sp>
    <dsp:sp modelId="{641A14DE-B64D-4B76-9480-DB0367D7EC23}">
      <dsp:nvSpPr>
        <dsp:cNvPr id="0" name=""/>
        <dsp:cNvSpPr/>
      </dsp:nvSpPr>
      <dsp:spPr>
        <a:xfrm rot="5400000">
          <a:off x="7172001" y="-108398"/>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How will EF#1 be performed under these circumstances?</a:t>
          </a:r>
        </a:p>
      </dsp:txBody>
      <dsp:txXfrm rot="-5400000">
        <a:off x="3950208" y="3141660"/>
        <a:ext cx="6994327" cy="522475"/>
      </dsp:txXfrm>
    </dsp:sp>
    <dsp:sp modelId="{3393D459-C2AE-4A08-A188-356E88CEB46C}">
      <dsp:nvSpPr>
        <dsp:cNvPr id="0" name=""/>
        <dsp:cNvSpPr/>
      </dsp:nvSpPr>
      <dsp:spPr>
        <a:xfrm>
          <a:off x="0" y="3041019"/>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Resumption Plan for EF#1</a:t>
          </a:r>
        </a:p>
      </dsp:txBody>
      <dsp:txXfrm>
        <a:off x="35331" y="3076350"/>
        <a:ext cx="3879546" cy="653094"/>
      </dsp:txXfrm>
    </dsp:sp>
    <dsp:sp modelId="{F6D4FF18-3911-4516-BC48-E82112F9779A}">
      <dsp:nvSpPr>
        <dsp:cNvPr id="0" name=""/>
        <dsp:cNvSpPr/>
      </dsp:nvSpPr>
      <dsp:spPr>
        <a:xfrm rot="5400000">
          <a:off x="7172001" y="651545"/>
          <a:ext cx="579005" cy="7022592"/>
        </a:xfrm>
        <a:prstGeom prst="round2SameRect">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What are the upstream/downstream and internal impacts?</a:t>
          </a:r>
        </a:p>
      </dsp:txBody>
      <dsp:txXfrm rot="-5400000">
        <a:off x="3950208" y="3901604"/>
        <a:ext cx="6994327" cy="522475"/>
      </dsp:txXfrm>
    </dsp:sp>
    <dsp:sp modelId="{8198A464-0A4B-4DD8-AA08-D293AB19D511}">
      <dsp:nvSpPr>
        <dsp:cNvPr id="0" name=""/>
        <dsp:cNvSpPr/>
      </dsp:nvSpPr>
      <dsp:spPr>
        <a:xfrm>
          <a:off x="0" y="3800963"/>
          <a:ext cx="3950208" cy="723756"/>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Impact to Essential Function</a:t>
          </a:r>
        </a:p>
      </dsp:txBody>
      <dsp:txXfrm>
        <a:off x="35331" y="3836294"/>
        <a:ext cx="3879546" cy="653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D83A0-0E4C-43C6-9102-969D0E9A767C}">
      <dsp:nvSpPr>
        <dsp:cNvPr id="0" name=""/>
        <dsp:cNvSpPr/>
      </dsp:nvSpPr>
      <dsp:spPr>
        <a:xfrm>
          <a:off x="191915" y="34268"/>
          <a:ext cx="3284264" cy="1642132"/>
        </a:xfrm>
        <a:prstGeom prst="roundRect">
          <a:avLst>
            <a:gd name="adj" fmla="val 10000"/>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dirty="0"/>
            <a:t>Business Impact Analysis</a:t>
          </a:r>
        </a:p>
      </dsp:txBody>
      <dsp:txXfrm>
        <a:off x="240011" y="82364"/>
        <a:ext cx="3188072" cy="1545940"/>
      </dsp:txXfrm>
    </dsp:sp>
    <dsp:sp modelId="{935FA150-C9D4-4559-96D1-F36628A2906D}">
      <dsp:nvSpPr>
        <dsp:cNvPr id="0" name=""/>
        <dsp:cNvSpPr/>
      </dsp:nvSpPr>
      <dsp:spPr>
        <a:xfrm>
          <a:off x="520341" y="1676400"/>
          <a:ext cx="137413" cy="1293031"/>
        </a:xfrm>
        <a:custGeom>
          <a:avLst/>
          <a:gdLst/>
          <a:ahLst/>
          <a:cxnLst/>
          <a:rect l="0" t="0" r="0" b="0"/>
          <a:pathLst>
            <a:path>
              <a:moveTo>
                <a:pt x="0" y="0"/>
              </a:moveTo>
              <a:lnTo>
                <a:pt x="0" y="1293031"/>
              </a:lnTo>
              <a:lnTo>
                <a:pt x="137413" y="12930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044166-94B7-4BB6-9D44-A65FABC916C3}">
      <dsp:nvSpPr>
        <dsp:cNvPr id="0" name=""/>
        <dsp:cNvSpPr/>
      </dsp:nvSpPr>
      <dsp:spPr>
        <a:xfrm>
          <a:off x="657755" y="2059460"/>
          <a:ext cx="2627411" cy="1819942"/>
        </a:xfrm>
        <a:prstGeom prst="roundRect">
          <a:avLst>
            <a:gd name="adj" fmla="val 10000"/>
          </a:avLst>
        </a:prstGeom>
        <a:no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Systematic process to determine and evaluate the potential effects of an interruption to critical business operations</a:t>
          </a:r>
          <a:r>
            <a:rPr lang="en-US" sz="1700" kern="1200" dirty="0">
              <a:solidFill>
                <a:schemeClr val="tx1"/>
              </a:solidFill>
            </a:rPr>
            <a:t>. </a:t>
          </a:r>
        </a:p>
      </dsp:txBody>
      <dsp:txXfrm>
        <a:off x="711059" y="2112764"/>
        <a:ext cx="2520803" cy="1713334"/>
      </dsp:txXfrm>
    </dsp:sp>
    <dsp:sp modelId="{C23C6220-33A9-4CEC-AA00-31AE9095FE71}">
      <dsp:nvSpPr>
        <dsp:cNvPr id="0" name=""/>
        <dsp:cNvSpPr/>
      </dsp:nvSpPr>
      <dsp:spPr>
        <a:xfrm>
          <a:off x="4098909" y="0"/>
          <a:ext cx="3284264" cy="1665352"/>
        </a:xfrm>
        <a:prstGeom prst="roundRect">
          <a:avLst>
            <a:gd name="adj" fmla="val 10000"/>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dirty="0"/>
            <a:t>Recovery Strategies</a:t>
          </a:r>
        </a:p>
      </dsp:txBody>
      <dsp:txXfrm>
        <a:off x="4147685" y="48776"/>
        <a:ext cx="3186712" cy="1567800"/>
      </dsp:txXfrm>
    </dsp:sp>
    <dsp:sp modelId="{FC9BCFF7-1759-4B34-BAF7-95DB94C09E77}">
      <dsp:nvSpPr>
        <dsp:cNvPr id="0" name=""/>
        <dsp:cNvSpPr/>
      </dsp:nvSpPr>
      <dsp:spPr>
        <a:xfrm>
          <a:off x="4427335" y="1665352"/>
          <a:ext cx="335750" cy="1314597"/>
        </a:xfrm>
        <a:custGeom>
          <a:avLst/>
          <a:gdLst/>
          <a:ahLst/>
          <a:cxnLst/>
          <a:rect l="0" t="0" r="0" b="0"/>
          <a:pathLst>
            <a:path>
              <a:moveTo>
                <a:pt x="0" y="0"/>
              </a:moveTo>
              <a:lnTo>
                <a:pt x="0" y="1314597"/>
              </a:lnTo>
              <a:lnTo>
                <a:pt x="335750" y="13145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639A-09DB-41E8-9DD8-D6E0C9331248}">
      <dsp:nvSpPr>
        <dsp:cNvPr id="0" name=""/>
        <dsp:cNvSpPr/>
      </dsp:nvSpPr>
      <dsp:spPr>
        <a:xfrm>
          <a:off x="4763086" y="2082680"/>
          <a:ext cx="2627411" cy="1794538"/>
        </a:xfrm>
        <a:prstGeom prst="roundRect">
          <a:avLst>
            <a:gd name="adj" fmla="val 10000"/>
          </a:avLst>
        </a:prstGeom>
        <a:no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Identify and document methods for returning to normal operations and reinforce validated controls which are already in place</a:t>
          </a:r>
        </a:p>
      </dsp:txBody>
      <dsp:txXfrm>
        <a:off x="4815646" y="2135240"/>
        <a:ext cx="2522291" cy="168941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1C719E-E157-4427-A665-9E20F724B838}" type="datetimeFigureOut">
              <a:rPr lang="en-US" smtClean="0"/>
              <a:t>11/22/2021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43BE554-FC9E-4EF3-8D59-A7B5FA7E2B57}" type="slidenum">
              <a:rPr lang="en-US" smtClean="0"/>
              <a:t>‹#›</a:t>
            </a:fld>
            <a:endParaRPr lang="en-US"/>
          </a:p>
        </p:txBody>
      </p:sp>
    </p:spTree>
    <p:extLst>
      <p:ext uri="{BB962C8B-B14F-4D97-AF65-F5344CB8AC3E}">
        <p14:creationId xmlns:p14="http://schemas.microsoft.com/office/powerpoint/2010/main" val="3350261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A2A090B8-796E-4805-828D-62C984AF0446}" type="slidenum">
              <a:rPr lang="en-US">
                <a:solidFill>
                  <a:prstClr val="black"/>
                </a:solidFill>
                <a:latin typeface="Calibri"/>
              </a:rPr>
              <a:pPr defTabSz="465887">
                <a:defRPr/>
              </a:pPr>
              <a:t>1</a:t>
            </a:fld>
            <a:endParaRPr lang="en-US" dirty="0">
              <a:solidFill>
                <a:prstClr val="black"/>
              </a:solidFill>
              <a:latin typeface="Calibri"/>
            </a:endParaRPr>
          </a:p>
        </p:txBody>
      </p:sp>
    </p:spTree>
    <p:extLst>
      <p:ext uri="{BB962C8B-B14F-4D97-AF65-F5344CB8AC3E}">
        <p14:creationId xmlns:p14="http://schemas.microsoft.com/office/powerpoint/2010/main" val="160880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Example of Risk Targeting</a:t>
            </a:r>
          </a:p>
          <a:p>
            <a:endParaRPr lang="en-US" sz="1800" dirty="0"/>
          </a:p>
          <a:p>
            <a:endParaRPr lang="en-US" sz="1800" dirty="0"/>
          </a:p>
        </p:txBody>
      </p:sp>
      <p:sp>
        <p:nvSpPr>
          <p:cNvPr id="4" name="Slide Number Placeholder 3"/>
          <p:cNvSpPr>
            <a:spLocks noGrp="1"/>
          </p:cNvSpPr>
          <p:nvPr>
            <p:ph type="sldNum" sz="quarter" idx="10"/>
          </p:nvPr>
        </p:nvSpPr>
        <p:spPr/>
        <p:txBody>
          <a:bodyPr/>
          <a:lstStyle/>
          <a:p>
            <a:fld id="{E43BE554-FC9E-4EF3-8D59-A7B5FA7E2B57}" type="slidenum">
              <a:rPr lang="en-US" smtClean="0"/>
              <a:t>10</a:t>
            </a:fld>
            <a:endParaRPr lang="en-US"/>
          </a:p>
        </p:txBody>
      </p:sp>
    </p:spTree>
    <p:extLst>
      <p:ext uri="{BB962C8B-B14F-4D97-AF65-F5344CB8AC3E}">
        <p14:creationId xmlns:p14="http://schemas.microsoft.com/office/powerpoint/2010/main" val="395213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Exercise:  Have BCC practice Risk Targeting for one of their Department’s Essential Functions. </a:t>
            </a:r>
          </a:p>
        </p:txBody>
      </p:sp>
      <p:sp>
        <p:nvSpPr>
          <p:cNvPr id="4" name="Slide Number Placeholder 3"/>
          <p:cNvSpPr>
            <a:spLocks noGrp="1"/>
          </p:cNvSpPr>
          <p:nvPr>
            <p:ph type="sldNum" sz="quarter" idx="10"/>
          </p:nvPr>
        </p:nvSpPr>
        <p:spPr/>
        <p:txBody>
          <a:bodyPr/>
          <a:lstStyle/>
          <a:p>
            <a:fld id="{E43BE554-FC9E-4EF3-8D59-A7B5FA7E2B57}" type="slidenum">
              <a:rPr lang="en-US" smtClean="0"/>
              <a:t>11</a:t>
            </a:fld>
            <a:endParaRPr lang="en-US"/>
          </a:p>
        </p:txBody>
      </p:sp>
    </p:spTree>
    <p:extLst>
      <p:ext uri="{BB962C8B-B14F-4D97-AF65-F5344CB8AC3E}">
        <p14:creationId xmlns:p14="http://schemas.microsoft.com/office/powerpoint/2010/main" val="415848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Have member read the definition of “Essential Function.”</a:t>
            </a:r>
          </a:p>
          <a:p>
            <a:endParaRPr lang="en-US" sz="1800" dirty="0"/>
          </a:p>
          <a:p>
            <a:r>
              <a:rPr lang="en-US" sz="1800" dirty="0"/>
              <a:t>Examples of possible Essential Functions: Payroll, Cruz Alert  </a:t>
            </a:r>
          </a:p>
          <a:p>
            <a:endParaRPr lang="en-US" sz="1800" dirty="0"/>
          </a:p>
          <a:p>
            <a:r>
              <a:rPr lang="en-US" sz="1800" dirty="0"/>
              <a:t>Your stakeholders may need to weigh in to create a FULL LIST of Essential Functions.</a:t>
            </a:r>
          </a:p>
          <a:p>
            <a:endParaRPr lang="en-US" sz="1800" dirty="0"/>
          </a:p>
          <a:p>
            <a:r>
              <a:rPr lang="en-US" sz="1800" dirty="0"/>
              <a:t>What are some of the essential functions of your Departments?</a:t>
            </a:r>
          </a:p>
          <a:p>
            <a:endParaRPr lang="en-US" sz="1800" dirty="0"/>
          </a:p>
          <a:p>
            <a:r>
              <a:rPr lang="en-US" sz="1800" dirty="0"/>
              <a:t>	**Refer to your Department’s Mission Statement or Job Descriptions</a:t>
            </a:r>
            <a:r>
              <a:rPr lang="en-US" sz="1800" baseline="0" dirty="0"/>
              <a:t> to help in guiding you to determining essential functions.**</a:t>
            </a:r>
            <a:r>
              <a:rPr lang="en-US" sz="1800" dirty="0"/>
              <a:t>	</a:t>
            </a:r>
          </a:p>
          <a:p>
            <a:endParaRPr lang="en-US" sz="1800" dirty="0"/>
          </a:p>
          <a:p>
            <a:r>
              <a:rPr lang="en-US" sz="1800" dirty="0"/>
              <a:t>SHOW ANNEX TAB 5.</a:t>
            </a:r>
          </a:p>
          <a:p>
            <a:endParaRPr lang="en-US" baseline="0" dirty="0"/>
          </a:p>
        </p:txBody>
      </p:sp>
      <p:sp>
        <p:nvSpPr>
          <p:cNvPr id="4" name="Slide Number Placeholder 3"/>
          <p:cNvSpPr>
            <a:spLocks noGrp="1"/>
          </p:cNvSpPr>
          <p:nvPr>
            <p:ph type="sldNum" sz="quarter" idx="10"/>
          </p:nvPr>
        </p:nvSpPr>
        <p:spPr/>
        <p:txBody>
          <a:bodyPr/>
          <a:lstStyle/>
          <a:p>
            <a:fld id="{A2A090B8-796E-4805-828D-62C984AF0446}" type="slidenum">
              <a:rPr lang="en-US" smtClean="0"/>
              <a:t>12</a:t>
            </a:fld>
            <a:endParaRPr lang="en-US" dirty="0"/>
          </a:p>
        </p:txBody>
      </p:sp>
    </p:spTree>
    <p:extLst>
      <p:ext uri="{BB962C8B-B14F-4D97-AF65-F5344CB8AC3E}">
        <p14:creationId xmlns:p14="http://schemas.microsoft.com/office/powerpoint/2010/main" val="717401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Read each bullet point.</a:t>
            </a:r>
          </a:p>
        </p:txBody>
      </p:sp>
      <p:sp>
        <p:nvSpPr>
          <p:cNvPr id="4" name="Slide Number Placeholder 3"/>
          <p:cNvSpPr>
            <a:spLocks noGrp="1"/>
          </p:cNvSpPr>
          <p:nvPr>
            <p:ph type="sldNum" sz="quarter" idx="10"/>
          </p:nvPr>
        </p:nvSpPr>
        <p:spPr/>
        <p:txBody>
          <a:bodyPr/>
          <a:lstStyle/>
          <a:p>
            <a:fld id="{E43BE554-FC9E-4EF3-8D59-A7B5FA7E2B57}" type="slidenum">
              <a:rPr lang="en-US" smtClean="0"/>
              <a:t>20</a:t>
            </a:fld>
            <a:endParaRPr lang="en-US"/>
          </a:p>
        </p:txBody>
      </p:sp>
    </p:spTree>
    <p:extLst>
      <p:ext uri="{BB962C8B-B14F-4D97-AF65-F5344CB8AC3E}">
        <p14:creationId xmlns:p14="http://schemas.microsoft.com/office/powerpoint/2010/main" val="495131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BE554-FC9E-4EF3-8D59-A7B5FA7E2B57}" type="slidenum">
              <a:rPr lang="en-US" smtClean="0"/>
              <a:t>21</a:t>
            </a:fld>
            <a:endParaRPr lang="en-US"/>
          </a:p>
        </p:txBody>
      </p:sp>
    </p:spTree>
    <p:extLst>
      <p:ext uri="{BB962C8B-B14F-4D97-AF65-F5344CB8AC3E}">
        <p14:creationId xmlns:p14="http://schemas.microsoft.com/office/powerpoint/2010/main" val="181739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BE554-FC9E-4EF3-8D59-A7B5FA7E2B57}" type="slidenum">
              <a:rPr lang="en-US" smtClean="0"/>
              <a:t>22</a:t>
            </a:fld>
            <a:endParaRPr lang="en-US"/>
          </a:p>
        </p:txBody>
      </p:sp>
    </p:spTree>
    <p:extLst>
      <p:ext uri="{BB962C8B-B14F-4D97-AF65-F5344CB8AC3E}">
        <p14:creationId xmlns:p14="http://schemas.microsoft.com/office/powerpoint/2010/main" val="2111379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 know this may seem like a daunting task. Rome was not built in a day and we do not expect you to build a business continuity plan for your Department in a day! Set realistic goals for yourself, such as completing one tab a week in the Resumption Annex. </a:t>
            </a:r>
          </a:p>
          <a:p>
            <a:endParaRPr lang="en-US" sz="1800" dirty="0"/>
          </a:p>
          <a:p>
            <a:r>
              <a:rPr lang="en-US" sz="1800" dirty="0"/>
              <a:t>Always remember, that if you run into any questions or concerns during you planning process that the Office of Emergency Services is always here to assist you along the way.</a:t>
            </a:r>
          </a:p>
        </p:txBody>
      </p:sp>
      <p:sp>
        <p:nvSpPr>
          <p:cNvPr id="4" name="Slide Number Placeholder 3"/>
          <p:cNvSpPr>
            <a:spLocks noGrp="1"/>
          </p:cNvSpPr>
          <p:nvPr>
            <p:ph type="sldNum" sz="quarter" idx="10"/>
          </p:nvPr>
        </p:nvSpPr>
        <p:spPr/>
        <p:txBody>
          <a:bodyPr/>
          <a:lstStyle/>
          <a:p>
            <a:fld id="{E43BE554-FC9E-4EF3-8D59-A7B5FA7E2B57}" type="slidenum">
              <a:rPr lang="en-US" smtClean="0"/>
              <a:t>24</a:t>
            </a:fld>
            <a:endParaRPr lang="en-US"/>
          </a:p>
        </p:txBody>
      </p:sp>
    </p:spTree>
    <p:extLst>
      <p:ext uri="{BB962C8B-B14F-4D97-AF65-F5344CB8AC3E}">
        <p14:creationId xmlns:p14="http://schemas.microsoft.com/office/powerpoint/2010/main" val="145087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369" indent="-237369" defTabSz="949478">
              <a:buFontTx/>
              <a:buAutoNum type="arabicPeriod"/>
              <a:defRPr/>
            </a:pPr>
            <a:endParaRPr lang="en-US" dirty="0"/>
          </a:p>
          <a:p>
            <a:r>
              <a:rPr lang="en-US" sz="1800" dirty="0"/>
              <a:t>CONGRATULATIONS!!! You’ve made it and you’re on your way to a “State of Resiliency”!!!</a:t>
            </a:r>
          </a:p>
        </p:txBody>
      </p:sp>
      <p:sp>
        <p:nvSpPr>
          <p:cNvPr id="4" name="Slide Number Placeholder 3"/>
          <p:cNvSpPr>
            <a:spLocks noGrp="1"/>
          </p:cNvSpPr>
          <p:nvPr>
            <p:ph type="sldNum" sz="quarter" idx="10"/>
          </p:nvPr>
        </p:nvSpPr>
        <p:spPr/>
        <p:txBody>
          <a:bodyPr/>
          <a:lstStyle/>
          <a:p>
            <a:fld id="{A2A090B8-796E-4805-828D-62C984AF0446}" type="slidenum">
              <a:rPr lang="en-US" smtClean="0"/>
              <a:t>25</a:t>
            </a:fld>
            <a:endParaRPr lang="en-US" dirty="0"/>
          </a:p>
        </p:txBody>
      </p:sp>
    </p:spTree>
    <p:extLst>
      <p:ext uri="{BB962C8B-B14F-4D97-AF65-F5344CB8AC3E}">
        <p14:creationId xmlns:p14="http://schemas.microsoft.com/office/powerpoint/2010/main" val="1589595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BE554-FC9E-4EF3-8D59-A7B5FA7E2B57}" type="slidenum">
              <a:rPr lang="en-US" smtClean="0"/>
              <a:t>26</a:t>
            </a:fld>
            <a:endParaRPr lang="en-US"/>
          </a:p>
        </p:txBody>
      </p:sp>
    </p:spTree>
    <p:extLst>
      <p:ext uri="{BB962C8B-B14F-4D97-AF65-F5344CB8AC3E}">
        <p14:creationId xmlns:p14="http://schemas.microsoft.com/office/powerpoint/2010/main" val="53472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BE554-FC9E-4EF3-8D59-A7B5FA7E2B57}" type="slidenum">
              <a:rPr lang="en-US" smtClean="0"/>
              <a:t>2</a:t>
            </a:fld>
            <a:endParaRPr lang="en-US"/>
          </a:p>
        </p:txBody>
      </p:sp>
    </p:spTree>
    <p:extLst>
      <p:ext uri="{BB962C8B-B14F-4D97-AF65-F5344CB8AC3E}">
        <p14:creationId xmlns:p14="http://schemas.microsoft.com/office/powerpoint/2010/main" val="115524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is an overview of the topics that will be covered in today’s training.</a:t>
            </a:r>
          </a:p>
        </p:txBody>
      </p:sp>
      <p:sp>
        <p:nvSpPr>
          <p:cNvPr id="4" name="Slide Number Placeholder 3"/>
          <p:cNvSpPr>
            <a:spLocks noGrp="1"/>
          </p:cNvSpPr>
          <p:nvPr>
            <p:ph type="sldNum" sz="quarter" idx="10"/>
          </p:nvPr>
        </p:nvSpPr>
        <p:spPr/>
        <p:txBody>
          <a:bodyPr/>
          <a:lstStyle/>
          <a:p>
            <a:fld id="{E43BE554-FC9E-4EF3-8D59-A7B5FA7E2B57}" type="slidenum">
              <a:rPr lang="en-US" smtClean="0"/>
              <a:t>3</a:t>
            </a:fld>
            <a:endParaRPr lang="en-US"/>
          </a:p>
        </p:txBody>
      </p:sp>
    </p:spTree>
    <p:extLst>
      <p:ext uri="{BB962C8B-B14F-4D97-AF65-F5344CB8AC3E}">
        <p14:creationId xmlns:p14="http://schemas.microsoft.com/office/powerpoint/2010/main" val="39227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Key Terms defined – have members read aloud each term.</a:t>
            </a:r>
          </a:p>
        </p:txBody>
      </p:sp>
      <p:sp>
        <p:nvSpPr>
          <p:cNvPr id="4" name="Slide Number Placeholder 3"/>
          <p:cNvSpPr>
            <a:spLocks noGrp="1"/>
          </p:cNvSpPr>
          <p:nvPr>
            <p:ph type="sldNum" sz="quarter" idx="10"/>
          </p:nvPr>
        </p:nvSpPr>
        <p:spPr/>
        <p:txBody>
          <a:bodyPr/>
          <a:lstStyle/>
          <a:p>
            <a:fld id="{E43BE554-FC9E-4EF3-8D59-A7B5FA7E2B57}" type="slidenum">
              <a:rPr lang="en-US" smtClean="0"/>
              <a:t>4</a:t>
            </a:fld>
            <a:endParaRPr lang="en-US"/>
          </a:p>
        </p:txBody>
      </p:sp>
    </p:spTree>
    <p:extLst>
      <p:ext uri="{BB962C8B-B14F-4D97-AF65-F5344CB8AC3E}">
        <p14:creationId xmlns:p14="http://schemas.microsoft.com/office/powerpoint/2010/main" val="379135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2005 the University of California conducted a risk assessment of all the campuses.  They determined the top risks for each.  Anyone want to guess what they included in our top 5 risks? </a:t>
            </a:r>
          </a:p>
          <a:p>
            <a:r>
              <a:rPr lang="en-US" sz="1800" dirty="0"/>
              <a:t> </a:t>
            </a:r>
          </a:p>
          <a:p>
            <a:r>
              <a:rPr lang="en-US" sz="1800" dirty="0"/>
              <a:t>1. Catastrophic earthquake</a:t>
            </a:r>
          </a:p>
          <a:p>
            <a:r>
              <a:rPr lang="en-US" sz="1800" dirty="0"/>
              <a:t>2. Lab building fire</a:t>
            </a:r>
          </a:p>
          <a:p>
            <a:r>
              <a:rPr lang="en-US" sz="1800" dirty="0"/>
              <a:t>3. Power failure</a:t>
            </a:r>
          </a:p>
          <a:p>
            <a:r>
              <a:rPr lang="en-US" sz="1800" dirty="0"/>
              <a:t>4. Public health emergency</a:t>
            </a:r>
          </a:p>
          <a:p>
            <a:r>
              <a:rPr lang="en-US" sz="1800" dirty="0"/>
              <a:t>5. And Residential building fire</a:t>
            </a:r>
          </a:p>
          <a:p>
            <a:endParaRPr lang="en-US" dirty="0"/>
          </a:p>
          <a:p>
            <a:endParaRPr lang="en-US" dirty="0"/>
          </a:p>
        </p:txBody>
      </p:sp>
      <p:sp>
        <p:nvSpPr>
          <p:cNvPr id="4" name="Slide Number Placeholder 3"/>
          <p:cNvSpPr>
            <a:spLocks noGrp="1"/>
          </p:cNvSpPr>
          <p:nvPr>
            <p:ph type="sldNum" sz="quarter" idx="10"/>
          </p:nvPr>
        </p:nvSpPr>
        <p:spPr/>
        <p:txBody>
          <a:bodyPr/>
          <a:lstStyle/>
          <a:p>
            <a:fld id="{E43BE554-FC9E-4EF3-8D59-A7B5FA7E2B57}" type="slidenum">
              <a:rPr lang="en-US" smtClean="0"/>
              <a:t>5</a:t>
            </a:fld>
            <a:endParaRPr lang="en-US"/>
          </a:p>
        </p:txBody>
      </p:sp>
    </p:spTree>
    <p:extLst>
      <p:ext uri="{BB962C8B-B14F-4D97-AF65-F5344CB8AC3E}">
        <p14:creationId xmlns:p14="http://schemas.microsoft.com/office/powerpoint/2010/main" val="300356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BE554-FC9E-4EF3-8D59-A7B5FA7E2B57}" type="slidenum">
              <a:rPr lang="en-US" smtClean="0"/>
              <a:t>6</a:t>
            </a:fld>
            <a:endParaRPr lang="en-US"/>
          </a:p>
        </p:txBody>
      </p:sp>
    </p:spTree>
    <p:extLst>
      <p:ext uri="{BB962C8B-B14F-4D97-AF65-F5344CB8AC3E}">
        <p14:creationId xmlns:p14="http://schemas.microsoft.com/office/powerpoint/2010/main" val="426180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3BE554-FC9E-4EF3-8D59-A7B5FA7E2B57}" type="slidenum">
              <a:rPr lang="en-US" smtClean="0"/>
              <a:t>7</a:t>
            </a:fld>
            <a:endParaRPr lang="en-US"/>
          </a:p>
        </p:txBody>
      </p:sp>
    </p:spTree>
    <p:extLst>
      <p:ext uri="{BB962C8B-B14F-4D97-AF65-F5344CB8AC3E}">
        <p14:creationId xmlns:p14="http://schemas.microsoft.com/office/powerpoint/2010/main" val="337171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This process for identification of threats, hazards, and risks and your mitigation efforts will be covered in Tab(s) 3-4 of your Annex. We will go over this is more detail shortly.</a:t>
            </a:r>
          </a:p>
          <a:p>
            <a:endParaRPr lang="en-US" sz="1800" dirty="0"/>
          </a:p>
          <a:p>
            <a:r>
              <a:rPr lang="en-US" sz="1800" dirty="0"/>
              <a:t>Putting those threats, hazards, and risks into context you can see that there is the potential for a lot of bad consequences from unmanaged risks.  </a:t>
            </a:r>
          </a:p>
          <a:p>
            <a:endParaRPr lang="en-US" sz="1800" dirty="0"/>
          </a:p>
          <a:p>
            <a:r>
              <a:rPr lang="en-US" sz="1800" dirty="0"/>
              <a:t>But, you’ve mitigated wherever possible, so now you can plan your Department’s business recovery.   This is known as targeting.  You will pair up a risk to an essential function performed by your Department…</a:t>
            </a:r>
          </a:p>
          <a:p>
            <a:endParaRPr lang="en-US" sz="1800" dirty="0"/>
          </a:p>
          <a:p>
            <a:r>
              <a:rPr lang="en-US" sz="1800" dirty="0"/>
              <a:t>We’ll come back to this after we talk a bit more about Essential Functions.</a:t>
            </a:r>
          </a:p>
          <a:p>
            <a:endParaRPr lang="en-US" sz="1800" dirty="0"/>
          </a:p>
          <a:p>
            <a:endParaRPr lang="en-US" sz="1600" dirty="0"/>
          </a:p>
        </p:txBody>
      </p:sp>
      <p:sp>
        <p:nvSpPr>
          <p:cNvPr id="4" name="Slide Number Placeholder 3"/>
          <p:cNvSpPr>
            <a:spLocks noGrp="1"/>
          </p:cNvSpPr>
          <p:nvPr>
            <p:ph type="sldNum" sz="quarter" idx="10"/>
          </p:nvPr>
        </p:nvSpPr>
        <p:spPr/>
        <p:txBody>
          <a:bodyPr/>
          <a:lstStyle/>
          <a:p>
            <a:fld id="{A2A090B8-796E-4805-828D-62C984AF0446}" type="slidenum">
              <a:rPr lang="en-US" smtClean="0"/>
              <a:t>8</a:t>
            </a:fld>
            <a:endParaRPr lang="en-US" dirty="0"/>
          </a:p>
        </p:txBody>
      </p:sp>
    </p:spTree>
    <p:extLst>
      <p:ext uri="{BB962C8B-B14F-4D97-AF65-F5344CB8AC3E}">
        <p14:creationId xmlns:p14="http://schemas.microsoft.com/office/powerpoint/2010/main" val="8352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There is light at the end of the tunnel!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43BE554-FC9E-4EF3-8D59-A7B5FA7E2B57}" type="slidenum">
              <a:rPr lang="en-US" smtClean="0"/>
              <a:t>9</a:t>
            </a:fld>
            <a:endParaRPr lang="en-US"/>
          </a:p>
        </p:txBody>
      </p:sp>
    </p:spTree>
    <p:extLst>
      <p:ext uri="{BB962C8B-B14F-4D97-AF65-F5344CB8AC3E}">
        <p14:creationId xmlns:p14="http://schemas.microsoft.com/office/powerpoint/2010/main" val="387571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7251D3-2537-4B30-9296-091E942EC70B}" type="datetime1">
              <a:rPr lang="en-US" smtClean="0"/>
              <a:t>11/22/2021</a:t>
            </a:fld>
            <a:endParaRPr lang="en-US" dirty="0"/>
          </a:p>
        </p:txBody>
      </p:sp>
      <p:sp>
        <p:nvSpPr>
          <p:cNvPr id="6" name="Slide Number Placeholder 5"/>
          <p:cNvSpPr>
            <a:spLocks noGrp="1"/>
          </p:cNvSpPr>
          <p:nvPr>
            <p:ph type="sldNum" sz="quarter" idx="12"/>
          </p:nvPr>
        </p:nvSpPr>
        <p:spPr>
          <a:xfrm>
            <a:off x="4165600" y="6356351"/>
            <a:ext cx="2844800" cy="365125"/>
          </a:xfrm>
        </p:spPr>
        <p:txBody>
          <a:bodyPr/>
          <a:lstStyle/>
          <a:p>
            <a:fld id="{F03557A0-34EB-3741-916E-A5910B8D3822}" type="slidenum">
              <a:rPr lang="en-US" smtClean="0"/>
              <a:pPr/>
              <a:t>‹#›</a:t>
            </a:fld>
            <a:endParaRPr lang="en-US" dirty="0"/>
          </a:p>
        </p:txBody>
      </p:sp>
      <p:sp>
        <p:nvSpPr>
          <p:cNvPr id="11" name="Line 9"/>
          <p:cNvSpPr>
            <a:spLocks noChangeShapeType="1"/>
          </p:cNvSpPr>
          <p:nvPr userDrawn="1"/>
        </p:nvSpPr>
        <p:spPr bwMode="auto">
          <a:xfrm>
            <a:off x="609600" y="6248400"/>
            <a:ext cx="10972800" cy="0"/>
          </a:xfrm>
          <a:prstGeom prst="line">
            <a:avLst/>
          </a:prstGeom>
          <a:noFill/>
          <a:ln w="9525">
            <a:solidFill>
              <a:srgbClr val="2541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dirty="0"/>
          </a:p>
        </p:txBody>
      </p:sp>
      <p:sp>
        <p:nvSpPr>
          <p:cNvPr id="12" name="Line 10"/>
          <p:cNvSpPr>
            <a:spLocks noChangeShapeType="1"/>
          </p:cNvSpPr>
          <p:nvPr userDrawn="1"/>
        </p:nvSpPr>
        <p:spPr bwMode="auto">
          <a:xfrm>
            <a:off x="609600" y="228600"/>
            <a:ext cx="10972800" cy="0"/>
          </a:xfrm>
          <a:prstGeom prst="line">
            <a:avLst/>
          </a:prstGeom>
          <a:noFill/>
          <a:ln w="9525">
            <a:solidFill>
              <a:srgbClr val="2541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dirty="0"/>
          </a:p>
        </p:txBody>
      </p:sp>
      <p:sp>
        <p:nvSpPr>
          <p:cNvPr id="18" name="Rectangle 17"/>
          <p:cNvSpPr/>
          <p:nvPr userDrawn="1"/>
        </p:nvSpPr>
        <p:spPr>
          <a:xfrm>
            <a:off x="609601" y="228600"/>
            <a:ext cx="2779607" cy="369332"/>
          </a:xfrm>
          <a:prstGeom prst="rect">
            <a:avLst/>
          </a:prstGeom>
        </p:spPr>
        <p:txBody>
          <a:bodyPr wrap="none">
            <a:spAutoFit/>
          </a:bodyPr>
          <a:lstStyle/>
          <a:p>
            <a:pPr lvl="0"/>
            <a:r>
              <a:rPr lang="en-US" sz="1800" dirty="0"/>
              <a:t>Campus Safety and Security</a:t>
            </a:r>
          </a:p>
        </p:txBody>
      </p:sp>
    </p:spTree>
    <p:extLst>
      <p:ext uri="{BB962C8B-B14F-4D97-AF65-F5344CB8AC3E}">
        <p14:creationId xmlns:p14="http://schemas.microsoft.com/office/powerpoint/2010/main" val="258396411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639E85-8023-49C1-BB8E-75693532F08D}" type="datetime1">
              <a:rPr lang="en-US" smtClean="0"/>
              <a:t>11/22/2021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6" name="Slide Number Placeholder 5"/>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308137339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EFE09-6C36-4954-9CB3-D74240F13EF5}" type="datetime1">
              <a:rPr lang="en-US" smtClean="0"/>
              <a:t>11/22/2021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6" name="Slide Number Placeholder 5"/>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1854358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278051-CF7C-4201-AE94-5B2705654522}" type="datetime1">
              <a:rPr lang="en-US" smtClean="0"/>
              <a:t>11/22/2021</a:t>
            </a:fld>
            <a:endParaRPr lang="en-US" dirty="0"/>
          </a:p>
        </p:txBody>
      </p:sp>
      <p:sp>
        <p:nvSpPr>
          <p:cNvPr id="5" name="Footer Placeholder 4"/>
          <p:cNvSpPr>
            <a:spLocks noGrp="1"/>
          </p:cNvSpPr>
          <p:nvPr>
            <p:ph type="ftr" sz="quarter" idx="11"/>
          </p:nvPr>
        </p:nvSpPr>
        <p:spPr/>
        <p:txBody>
          <a:bodyPr/>
          <a:lstStyle/>
          <a:p>
            <a:r>
              <a:rPr lang="en-US"/>
              <a:t>AVC Risk and Safety Services</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33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49818"/>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AB892-0E72-4CF0-9C20-332118BEBEA6}" type="datetime1">
              <a:rPr lang="en-US" smtClean="0"/>
              <a:t>11/22/2021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6" name="Slide Number Placeholder 5"/>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172263080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30082F-F772-435F-84D4-C66F81CAC7D9}" type="datetime1">
              <a:rPr lang="en-US" smtClean="0"/>
              <a:t>11/22/2021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6" name="Slide Number Placeholder 5"/>
          <p:cNvSpPr>
            <a:spLocks noGrp="1"/>
          </p:cNvSpPr>
          <p:nvPr>
            <p:ph type="sldNum" sz="quarter" idx="12"/>
          </p:nvPr>
        </p:nvSpPr>
        <p:spPr/>
        <p:txBody>
          <a:bodyPr/>
          <a:lstStyle/>
          <a:p>
            <a:fld id="{F03557A0-34EB-3741-916E-A5910B8D3822}" type="slidenum">
              <a:rPr lang="en-US" smtClean="0"/>
              <a:pPr/>
              <a:t>‹#›</a:t>
            </a:fld>
            <a:endParaRPr lang="en-US" dirty="0"/>
          </a:p>
        </p:txBody>
      </p:sp>
      <p:sp>
        <p:nvSpPr>
          <p:cNvPr id="7" name="Rectangle 6"/>
          <p:cNvSpPr/>
          <p:nvPr userDrawn="1"/>
        </p:nvSpPr>
        <p:spPr>
          <a:xfrm>
            <a:off x="619477" y="266403"/>
            <a:ext cx="2779607" cy="369332"/>
          </a:xfrm>
          <a:prstGeom prst="rect">
            <a:avLst/>
          </a:prstGeom>
        </p:spPr>
        <p:txBody>
          <a:bodyPr wrap="none">
            <a:spAutoFit/>
          </a:bodyPr>
          <a:lstStyle/>
          <a:p>
            <a:pPr lvl="0"/>
            <a:r>
              <a:rPr lang="en-US" sz="1800" dirty="0"/>
              <a:t>Campus Safety and Security</a:t>
            </a:r>
          </a:p>
        </p:txBody>
      </p:sp>
    </p:spTree>
    <p:extLst>
      <p:ext uri="{BB962C8B-B14F-4D97-AF65-F5344CB8AC3E}">
        <p14:creationId xmlns:p14="http://schemas.microsoft.com/office/powerpoint/2010/main" val="126582565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FF520-72EE-4D2E-B840-975AD391C73C}" type="datetime1">
              <a:rPr lang="en-US" smtClean="0"/>
              <a:t>11/22/2021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7" name="Slide Number Placeholder 6"/>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167939873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1BAFE5-D39C-4DE9-90D4-9A8D9723F779}" type="datetime1">
              <a:rPr lang="en-US" smtClean="0"/>
              <a:t>11/22/2021</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9" name="Slide Number Placeholder 8"/>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192687883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237E9E-EDB2-4607-8354-C9127F94ABD8}" type="datetime1">
              <a:rPr lang="en-US" smtClean="0"/>
              <a:t>11/22/2021</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5" name="Slide Number Placeholder 4"/>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39928242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F9D74-2940-4D46-B613-6D3FBE4EF97E}" type="datetime1">
              <a:rPr lang="en-US" smtClean="0"/>
              <a:t>11/22/2021</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4" name="Slide Number Placeholder 3"/>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229209326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F50851-BF6C-487D-AD22-6484D3551FA6}" type="datetime1">
              <a:rPr lang="en-US" smtClean="0"/>
              <a:t>11/22/2021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7" name="Slide Number Placeholder 6"/>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169620696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A120DE-8DF3-405A-89D6-9870E93D191F}" type="datetime1">
              <a:rPr lang="en-US" smtClean="0"/>
              <a:t>11/22/2021</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dirty="0"/>
              <a:t>AVC Risk and Safety Services</a:t>
            </a:r>
          </a:p>
        </p:txBody>
      </p:sp>
      <p:sp>
        <p:nvSpPr>
          <p:cNvPr id="7" name="Slide Number Placeholder 6"/>
          <p:cNvSpPr>
            <a:spLocks noGrp="1"/>
          </p:cNvSpPr>
          <p:nvPr>
            <p:ph type="sldNum" sz="quarter" idx="12"/>
          </p:nvPr>
        </p:nvSpPr>
        <p:spPr/>
        <p:txBody>
          <a:bodyPr/>
          <a:lstStyle/>
          <a:p>
            <a:fld id="{F03557A0-34EB-3741-916E-A5910B8D3822}" type="slidenum">
              <a:rPr lang="en-US" smtClean="0"/>
              <a:pPr/>
              <a:t>‹#›</a:t>
            </a:fld>
            <a:endParaRPr lang="en-US" dirty="0"/>
          </a:p>
        </p:txBody>
      </p:sp>
    </p:spTree>
    <p:extLst>
      <p:ext uri="{BB962C8B-B14F-4D97-AF65-F5344CB8AC3E}">
        <p14:creationId xmlns:p14="http://schemas.microsoft.com/office/powerpoint/2010/main" val="230609321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222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99" y="6356351"/>
            <a:ext cx="298981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UC Santa Cruz Office of Emergency Services</a:t>
            </a:r>
          </a:p>
        </p:txBody>
      </p:sp>
      <p:sp>
        <p:nvSpPr>
          <p:cNvPr id="6" name="Slide Number Placeholder 5"/>
          <p:cNvSpPr>
            <a:spLocks noGrp="1"/>
          </p:cNvSpPr>
          <p:nvPr>
            <p:ph type="sldNum" sz="quarter" idx="4"/>
          </p:nvPr>
        </p:nvSpPr>
        <p:spPr>
          <a:xfrm>
            <a:off x="4165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557A0-34EB-3741-916E-A5910B8D3822}" type="slidenum">
              <a:rPr lang="en-US" smtClean="0"/>
              <a:pPr/>
              <a:t>‹#›</a:t>
            </a:fld>
            <a:endParaRPr lang="en-US" dirty="0"/>
          </a:p>
        </p:txBody>
      </p:sp>
      <p:sp>
        <p:nvSpPr>
          <p:cNvPr id="11" name="Line 9"/>
          <p:cNvSpPr>
            <a:spLocks noChangeShapeType="1"/>
          </p:cNvSpPr>
          <p:nvPr userDrawn="1"/>
        </p:nvSpPr>
        <p:spPr bwMode="auto">
          <a:xfrm>
            <a:off x="609600" y="6248400"/>
            <a:ext cx="10972800" cy="0"/>
          </a:xfrm>
          <a:prstGeom prst="line">
            <a:avLst/>
          </a:prstGeom>
          <a:noFill/>
          <a:ln w="9525">
            <a:solidFill>
              <a:srgbClr val="2541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dirty="0"/>
          </a:p>
        </p:txBody>
      </p:sp>
      <p:sp>
        <p:nvSpPr>
          <p:cNvPr id="12" name="Line 10"/>
          <p:cNvSpPr>
            <a:spLocks noChangeShapeType="1"/>
          </p:cNvSpPr>
          <p:nvPr userDrawn="1"/>
        </p:nvSpPr>
        <p:spPr bwMode="auto">
          <a:xfrm>
            <a:off x="609600" y="228600"/>
            <a:ext cx="10972800" cy="0"/>
          </a:xfrm>
          <a:prstGeom prst="line">
            <a:avLst/>
          </a:prstGeom>
          <a:noFill/>
          <a:ln w="9525">
            <a:solidFill>
              <a:srgbClr val="2541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dirty="0"/>
          </a:p>
        </p:txBody>
      </p:sp>
      <p:pic>
        <p:nvPicPr>
          <p:cNvPr id="13" name="Picture 12"/>
          <p:cNvPicPr>
            <a:picLocks noChangeAspect="1" noChangeArrowheads="1"/>
          </p:cNvPicPr>
          <p:nvPr userDrawn="1"/>
        </p:nvPicPr>
        <p:blipFill>
          <a:blip r:embed="rId14"/>
          <a:srcRect/>
          <a:stretch/>
        </p:blipFill>
        <p:spPr bwMode="auto">
          <a:xfrm>
            <a:off x="10133215" y="6317630"/>
            <a:ext cx="1202194" cy="412181"/>
          </a:xfrm>
          <a:prstGeom prst="rect">
            <a:avLst/>
          </a:prstGeom>
          <a:noFill/>
          <a:extLst>
            <a:ext uri="{909E8E84-426E-40DD-AFC4-6F175D3DCCD1}">
              <a14:hiddenFill xmlns:a14="http://schemas.microsoft.com/office/drawing/2010/main">
                <a:solidFill>
                  <a:srgbClr val="FFFFFF"/>
                </a:solidFill>
              </a14:hiddenFill>
            </a:ext>
          </a:extLst>
        </p:spPr>
      </p:pic>
      <p:sp>
        <p:nvSpPr>
          <p:cNvPr id="15" name="Line 10"/>
          <p:cNvSpPr>
            <a:spLocks noChangeShapeType="1"/>
          </p:cNvSpPr>
          <p:nvPr userDrawn="1"/>
        </p:nvSpPr>
        <p:spPr bwMode="auto">
          <a:xfrm>
            <a:off x="609600" y="670035"/>
            <a:ext cx="10972800" cy="0"/>
          </a:xfrm>
          <a:prstGeom prst="line">
            <a:avLst/>
          </a:prstGeom>
          <a:noFill/>
          <a:ln w="9525">
            <a:solidFill>
              <a:srgbClr val="25416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800" dirty="0"/>
          </a:p>
        </p:txBody>
      </p:sp>
    </p:spTree>
    <p:extLst>
      <p:ext uri="{BB962C8B-B14F-4D97-AF65-F5344CB8AC3E}">
        <p14:creationId xmlns:p14="http://schemas.microsoft.com/office/powerpoint/2010/main" val="4047339768"/>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ransition spd="slow">
    <p:wipe/>
  </p:transition>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hyperlink" Target="mailto:sedgar@ucsc.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haCP035HkGM"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xDC0NjOE6ho"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5a8V1VkIj4"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7" name="Picture Placeholder 16"/>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489158" y="872049"/>
            <a:ext cx="5065110" cy="3377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 Placeholder 11"/>
          <p:cNvSpPr>
            <a:spLocks noGrp="1"/>
          </p:cNvSpPr>
          <p:nvPr>
            <p:ph type="body" sz="half" idx="2"/>
          </p:nvPr>
        </p:nvSpPr>
        <p:spPr>
          <a:xfrm>
            <a:off x="2338388" y="4379496"/>
            <a:ext cx="7442200" cy="1792705"/>
          </a:xfrm>
        </p:spPr>
        <p:txBody>
          <a:bodyPr>
            <a:normAutofit fontScale="77500" lnSpcReduction="20000"/>
          </a:bodyPr>
          <a:lstStyle/>
          <a:p>
            <a:pPr algn="ctr"/>
            <a:r>
              <a:rPr lang="en-US" sz="5200" b="1" dirty="0">
                <a:solidFill>
                  <a:srgbClr val="FFC000"/>
                </a:solidFill>
              </a:rPr>
              <a:t>UC Ready</a:t>
            </a:r>
          </a:p>
          <a:p>
            <a:pPr algn="ctr"/>
            <a:r>
              <a:rPr lang="en-US" sz="3600" b="1" dirty="0">
                <a:solidFill>
                  <a:srgbClr val="FFC000"/>
                </a:solidFill>
              </a:rPr>
              <a:t>Level 2: Mitigation, Preparedness, Response and Recovery </a:t>
            </a:r>
          </a:p>
          <a:p>
            <a:pPr algn="ctr"/>
            <a:r>
              <a:rPr lang="en-US" sz="2600" dirty="0"/>
              <a:t>UC Santa Cruz, Office of Emergency Services</a:t>
            </a:r>
          </a:p>
        </p:txBody>
      </p:sp>
      <p:sp>
        <p:nvSpPr>
          <p:cNvPr id="6" name="Date Placeholder 5"/>
          <p:cNvSpPr>
            <a:spLocks noGrp="1"/>
          </p:cNvSpPr>
          <p:nvPr>
            <p:ph type="dt" sz="half" idx="10"/>
          </p:nvPr>
        </p:nvSpPr>
        <p:spPr/>
        <p:txBody>
          <a:bodyPr/>
          <a:lstStyle/>
          <a:p>
            <a:fld id="{67570A58-34F8-4874-BE04-29DF6FB0EF08}" type="datetime1">
              <a:rPr lang="en-US" smtClean="0">
                <a:solidFill>
                  <a:prstClr val="white">
                    <a:tint val="75000"/>
                  </a:prstClr>
                </a:solidFill>
                <a:latin typeface="Calibri"/>
              </a:rPr>
              <a:t>11/22/2021</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67755865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 Essential Function (OES Example)</a:t>
            </a:r>
          </a:p>
        </p:txBody>
      </p:sp>
      <p:sp>
        <p:nvSpPr>
          <p:cNvPr id="3" name="Date Placeholder 2"/>
          <p:cNvSpPr>
            <a:spLocks noGrp="1"/>
          </p:cNvSpPr>
          <p:nvPr>
            <p:ph type="dt" sz="half" idx="10"/>
          </p:nvPr>
        </p:nvSpPr>
        <p:spPr/>
        <p:txBody>
          <a:bodyPr/>
          <a:lstStyle/>
          <a:p>
            <a:fld id="{2443A924-4E8F-4FC9-B482-06486009A68F}" type="datetime1">
              <a:rPr lang="en-US" smtClean="0"/>
              <a:t>11/22/2021</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08000444"/>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0937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Exercise</a:t>
            </a:r>
            <a:r>
              <a:rPr lang="en-US" dirty="0"/>
              <a:t> – Risk Targeting </a:t>
            </a:r>
          </a:p>
        </p:txBody>
      </p:sp>
      <p:sp>
        <p:nvSpPr>
          <p:cNvPr id="3" name="Date Placeholder 2"/>
          <p:cNvSpPr>
            <a:spLocks noGrp="1"/>
          </p:cNvSpPr>
          <p:nvPr>
            <p:ph type="dt" sz="half" idx="10"/>
          </p:nvPr>
        </p:nvSpPr>
        <p:spPr/>
        <p:txBody>
          <a:bodyPr/>
          <a:lstStyle/>
          <a:p>
            <a:fld id="{56D2DB95-A897-4DDE-B50B-00A1FE8D82D9}" type="datetime1">
              <a:rPr lang="en-US" smtClean="0"/>
              <a:t>11/22/2021</a:t>
            </a:fld>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254121311"/>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4721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06880" y="583324"/>
            <a:ext cx="8798560" cy="806294"/>
          </a:xfrm>
        </p:spPr>
        <p:txBody>
          <a:bodyPr>
            <a:noAutofit/>
          </a:bodyPr>
          <a:lstStyle/>
          <a:p>
            <a:pPr algn="l"/>
            <a:r>
              <a:rPr lang="en-US" sz="3500" dirty="0"/>
              <a:t>Identify and Prioritize Essential Functions</a:t>
            </a:r>
          </a:p>
        </p:txBody>
      </p:sp>
      <p:sp>
        <p:nvSpPr>
          <p:cNvPr id="2" name="Content Placeholder 1"/>
          <p:cNvSpPr>
            <a:spLocks noGrp="1"/>
          </p:cNvSpPr>
          <p:nvPr>
            <p:ph idx="1"/>
          </p:nvPr>
        </p:nvSpPr>
        <p:spPr>
          <a:xfrm>
            <a:off x="1706880" y="1389618"/>
            <a:ext cx="8798560" cy="5011182"/>
          </a:xfrm>
        </p:spPr>
        <p:txBody>
          <a:bodyPr>
            <a:normAutofit fontScale="92500" lnSpcReduction="20000"/>
          </a:bodyPr>
          <a:lstStyle/>
          <a:p>
            <a:pPr marL="0" indent="0">
              <a:buNone/>
            </a:pPr>
            <a:endParaRPr lang="en-US" dirty="0"/>
          </a:p>
          <a:p>
            <a:pPr marL="0" indent="0">
              <a:buNone/>
            </a:pPr>
            <a:r>
              <a:rPr lang="en-US" dirty="0">
                <a:solidFill>
                  <a:srgbClr val="FFC000"/>
                </a:solidFill>
              </a:rPr>
              <a:t>ESSENTIAL FUNCTIONS : </a:t>
            </a:r>
            <a:r>
              <a:rPr lang="en-US" dirty="0"/>
              <a:t>Are those organizational operations that are critical to the sustainability of the institution. They are required to be performed during and following a disruption to provide safety and health to the business community, to continue vital services, maintain compliance, preserve research and resources, and sustain the economic base of the institution. </a:t>
            </a:r>
          </a:p>
          <a:p>
            <a:endParaRPr lang="en-US" dirty="0"/>
          </a:p>
          <a:p>
            <a:r>
              <a:rPr lang="en-US" dirty="0">
                <a:solidFill>
                  <a:srgbClr val="FFC000"/>
                </a:solidFill>
              </a:rPr>
              <a:t>Objective</a:t>
            </a:r>
          </a:p>
          <a:p>
            <a:pPr lvl="1"/>
            <a:r>
              <a:rPr lang="en-US" dirty="0"/>
              <a:t>List Essential Functions</a:t>
            </a:r>
          </a:p>
          <a:p>
            <a:pPr lvl="1"/>
            <a:r>
              <a:rPr lang="en-US" dirty="0"/>
              <a:t>Prioritize Essential Functions </a:t>
            </a:r>
          </a:p>
          <a:p>
            <a:pPr lvl="1"/>
            <a:endParaRPr lang="en-US" dirty="0"/>
          </a:p>
          <a:p>
            <a:pPr marL="457200" lvl="1" indent="0">
              <a:buNone/>
            </a:pPr>
            <a:endParaRPr lang="en-US" dirty="0"/>
          </a:p>
        </p:txBody>
      </p:sp>
      <p:sp>
        <p:nvSpPr>
          <p:cNvPr id="3" name="Date Placeholder 2"/>
          <p:cNvSpPr>
            <a:spLocks noGrp="1"/>
          </p:cNvSpPr>
          <p:nvPr>
            <p:ph type="dt" sz="half" idx="10"/>
          </p:nvPr>
        </p:nvSpPr>
        <p:spPr/>
        <p:txBody>
          <a:bodyPr/>
          <a:lstStyle/>
          <a:p>
            <a:fld id="{6AA2B405-1157-4D61-8478-75C20B1C90F3}" type="datetime1">
              <a:rPr lang="en-US" smtClean="0"/>
              <a:t>11/22/2021</a:t>
            </a:fld>
            <a:endParaRPr lang="en-US" dirty="0"/>
          </a:p>
        </p:txBody>
      </p:sp>
    </p:spTree>
    <p:extLst>
      <p:ext uri="{BB962C8B-B14F-4D97-AF65-F5344CB8AC3E}">
        <p14:creationId xmlns:p14="http://schemas.microsoft.com/office/powerpoint/2010/main" val="103060885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20E50EB-0978-4752-8ABD-775C4FEDBF57}"/>
              </a:ext>
            </a:extLst>
          </p:cNvPr>
          <p:cNvSpPr>
            <a:spLocks noGrp="1"/>
          </p:cNvSpPr>
          <p:nvPr>
            <p:ph type="title"/>
          </p:nvPr>
        </p:nvSpPr>
        <p:spPr>
          <a:xfrm>
            <a:off x="609600" y="362228"/>
            <a:ext cx="10972800" cy="1143000"/>
          </a:xfrm>
        </p:spPr>
        <p:txBody>
          <a:bodyPr/>
          <a:lstStyle/>
          <a:p>
            <a:r>
              <a:rPr lang="en-US" dirty="0"/>
              <a:t>Continuity Planning Process</a:t>
            </a:r>
          </a:p>
        </p:txBody>
      </p:sp>
      <p:sp>
        <p:nvSpPr>
          <p:cNvPr id="4" name="Date Placeholder 3">
            <a:extLst>
              <a:ext uri="{FF2B5EF4-FFF2-40B4-BE49-F238E27FC236}">
                <a16:creationId xmlns:a16="http://schemas.microsoft.com/office/drawing/2014/main" id="{BFC112D2-B045-4D5D-AEA2-BFEC57570375}"/>
              </a:ext>
            </a:extLst>
          </p:cNvPr>
          <p:cNvSpPr>
            <a:spLocks noGrp="1"/>
          </p:cNvSpPr>
          <p:nvPr>
            <p:ph type="dt" sz="half" idx="10"/>
          </p:nvPr>
        </p:nvSpPr>
        <p:spPr>
          <a:xfrm>
            <a:off x="609600" y="6356351"/>
            <a:ext cx="2844800" cy="365125"/>
          </a:xfrm>
        </p:spPr>
        <p:txBody>
          <a:bodyPr anchor="ctr">
            <a:normAutofit/>
          </a:bodyPr>
          <a:lstStyle/>
          <a:p>
            <a:pPr>
              <a:spcAft>
                <a:spcPts val="600"/>
              </a:spcAft>
            </a:pPr>
            <a:fld id="{F74AB892-0E72-4CF0-9C20-332118BEBEA6}" type="datetime1">
              <a:rPr lang="en-US" smtClean="0"/>
              <a:pPr>
                <a:spcAft>
                  <a:spcPts val="600"/>
                </a:spcAft>
              </a:pPr>
              <a:t>11/22/2021</a:t>
            </a:fld>
            <a:endParaRPr lang="en-US"/>
          </a:p>
        </p:txBody>
      </p:sp>
      <p:graphicFrame>
        <p:nvGraphicFramePr>
          <p:cNvPr id="8" name="Diagram 7">
            <a:extLst>
              <a:ext uri="{FF2B5EF4-FFF2-40B4-BE49-F238E27FC236}">
                <a16:creationId xmlns:a16="http://schemas.microsoft.com/office/drawing/2014/main" id="{CF5AFD1B-F5B9-420E-A9C6-DEEAA2106345}"/>
              </a:ext>
            </a:extLst>
          </p:cNvPr>
          <p:cNvGraphicFramePr/>
          <p:nvPr>
            <p:extLst>
              <p:ext uri="{D42A27DB-BD31-4B8C-83A1-F6EECF244321}">
                <p14:modId xmlns:p14="http://schemas.microsoft.com/office/powerpoint/2010/main" val="667204424"/>
              </p:ext>
            </p:extLst>
          </p:nvPr>
        </p:nvGraphicFramePr>
        <p:xfrm>
          <a:off x="2501900" y="1786467"/>
          <a:ext cx="7391400" cy="3886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2925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306AF-729F-4E20-B316-4293811332B8}"/>
              </a:ext>
            </a:extLst>
          </p:cNvPr>
          <p:cNvSpPr>
            <a:spLocks noGrp="1"/>
          </p:cNvSpPr>
          <p:nvPr>
            <p:ph type="title"/>
          </p:nvPr>
        </p:nvSpPr>
        <p:spPr>
          <a:xfrm>
            <a:off x="3048000" y="214313"/>
            <a:ext cx="5638800" cy="1143000"/>
          </a:xfrm>
        </p:spPr>
        <p:txBody>
          <a:bodyPr>
            <a:normAutofit fontScale="90000"/>
          </a:bodyPr>
          <a:lstStyle/>
          <a:p>
            <a:r>
              <a:rPr lang="en-US" dirty="0"/>
              <a:t>Essential Function Impact Rating Questions</a:t>
            </a:r>
          </a:p>
        </p:txBody>
      </p:sp>
      <p:sp>
        <p:nvSpPr>
          <p:cNvPr id="7" name="Content Placeholder 2">
            <a:extLst>
              <a:ext uri="{FF2B5EF4-FFF2-40B4-BE49-F238E27FC236}">
                <a16:creationId xmlns:a16="http://schemas.microsoft.com/office/drawing/2014/main" id="{0BD0F251-A453-4D8B-94DB-A00B707E9E13}"/>
              </a:ext>
            </a:extLst>
          </p:cNvPr>
          <p:cNvSpPr>
            <a:spLocks noGrp="1"/>
          </p:cNvSpPr>
          <p:nvPr>
            <p:ph idx="1"/>
          </p:nvPr>
        </p:nvSpPr>
        <p:spPr>
          <a:xfrm>
            <a:off x="2100717" y="1660976"/>
            <a:ext cx="8229600" cy="1752600"/>
          </a:xfrm>
        </p:spPr>
        <p:txBody>
          <a:bodyPr/>
          <a:lstStyle/>
          <a:p>
            <a:r>
              <a:rPr lang="en-US" sz="2400" dirty="0"/>
              <a:t>Based on the assumption that the function is unable to be performed</a:t>
            </a:r>
          </a:p>
          <a:p>
            <a:r>
              <a:rPr lang="en-US" sz="2400" dirty="0"/>
              <a:t>The purpose of the impact ratings is to assess impacts over time</a:t>
            </a:r>
          </a:p>
        </p:txBody>
      </p:sp>
      <p:sp>
        <p:nvSpPr>
          <p:cNvPr id="8" name="Right Arrow 4">
            <a:extLst>
              <a:ext uri="{FF2B5EF4-FFF2-40B4-BE49-F238E27FC236}">
                <a16:creationId xmlns:a16="http://schemas.microsoft.com/office/drawing/2014/main" id="{C9D59300-AD71-4936-B334-136DCAE76BEB}"/>
              </a:ext>
            </a:extLst>
          </p:cNvPr>
          <p:cNvSpPr/>
          <p:nvPr/>
        </p:nvSpPr>
        <p:spPr>
          <a:xfrm>
            <a:off x="3476977" y="3717239"/>
            <a:ext cx="6096000" cy="2418449"/>
          </a:xfrm>
          <a:prstGeom prst="rightArrow">
            <a:avLst/>
          </a:prstGeom>
          <a:gradFill flip="none" rotWithShape="0">
            <a:gsLst>
              <a:gs pos="25000">
                <a:srgbClr val="FF0000"/>
              </a:gs>
              <a:gs pos="53000">
                <a:srgbClr val="FFFF00"/>
              </a:gs>
              <a:gs pos="100000">
                <a:schemeClr val="tx1"/>
              </a:gs>
            </a:gsLst>
            <a:path path="circle">
              <a:fillToRect l="100000" t="100000"/>
            </a:path>
            <a:tileRect r="-100000" b="-10000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DC02F431-17A1-4F0D-85A3-48E0FF23AA1A}"/>
              </a:ext>
            </a:extLst>
          </p:cNvPr>
          <p:cNvGrpSpPr/>
          <p:nvPr/>
        </p:nvGrpSpPr>
        <p:grpSpPr>
          <a:xfrm>
            <a:off x="3510472" y="4321851"/>
            <a:ext cx="1086445" cy="1209224"/>
            <a:chOff x="488751" y="1427387"/>
            <a:chExt cx="1086445" cy="1209224"/>
          </a:xfrm>
        </p:grpSpPr>
        <p:sp>
          <p:nvSpPr>
            <p:cNvPr id="10" name="Rectangle 9">
              <a:extLst>
                <a:ext uri="{FF2B5EF4-FFF2-40B4-BE49-F238E27FC236}">
                  <a16:creationId xmlns:a16="http://schemas.microsoft.com/office/drawing/2014/main" id="{E9DEAE93-433F-4454-B5DF-69C97FCB2DF8}"/>
                </a:ext>
              </a:extLst>
            </p:cNvPr>
            <p:cNvSpPr/>
            <p:nvPr/>
          </p:nvSpPr>
          <p:spPr>
            <a:xfrm>
              <a:off x="488751" y="1427387"/>
              <a:ext cx="1086445" cy="1209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8650405D-60CC-4D77-AA21-12A12D9CF0A9}"/>
                </a:ext>
              </a:extLst>
            </p:cNvPr>
            <p:cNvSpPr txBox="1"/>
            <p:nvPr/>
          </p:nvSpPr>
          <p:spPr>
            <a:xfrm>
              <a:off x="488751" y="1427387"/>
              <a:ext cx="1086445" cy="1209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a:solidFill>
                    <a:schemeClr val="bg2"/>
                  </a:solidFill>
                </a:rPr>
                <a:t>1 Day</a:t>
              </a:r>
            </a:p>
          </p:txBody>
        </p:sp>
      </p:grpSp>
      <p:grpSp>
        <p:nvGrpSpPr>
          <p:cNvPr id="12" name="Group 11">
            <a:extLst>
              <a:ext uri="{FF2B5EF4-FFF2-40B4-BE49-F238E27FC236}">
                <a16:creationId xmlns:a16="http://schemas.microsoft.com/office/drawing/2014/main" id="{721BDA9E-3453-4E6A-8410-2E8B452525B9}"/>
              </a:ext>
            </a:extLst>
          </p:cNvPr>
          <p:cNvGrpSpPr/>
          <p:nvPr/>
        </p:nvGrpSpPr>
        <p:grpSpPr>
          <a:xfrm>
            <a:off x="4924777" y="4321851"/>
            <a:ext cx="1086445" cy="1209224"/>
            <a:chOff x="1792485" y="1427387"/>
            <a:chExt cx="1086445" cy="1209224"/>
          </a:xfrm>
        </p:grpSpPr>
        <p:sp>
          <p:nvSpPr>
            <p:cNvPr id="13" name="Rectangle 12">
              <a:extLst>
                <a:ext uri="{FF2B5EF4-FFF2-40B4-BE49-F238E27FC236}">
                  <a16:creationId xmlns:a16="http://schemas.microsoft.com/office/drawing/2014/main" id="{4128AF2E-49BD-4CA4-B4E0-B0FF8D7DB104}"/>
                </a:ext>
              </a:extLst>
            </p:cNvPr>
            <p:cNvSpPr/>
            <p:nvPr/>
          </p:nvSpPr>
          <p:spPr>
            <a:xfrm>
              <a:off x="1792485" y="1427387"/>
              <a:ext cx="1086445" cy="1209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2182F604-8BC7-4822-8AF4-85A71802311A}"/>
                </a:ext>
              </a:extLst>
            </p:cNvPr>
            <p:cNvSpPr txBox="1"/>
            <p:nvPr/>
          </p:nvSpPr>
          <p:spPr>
            <a:xfrm>
              <a:off x="1792485" y="1427387"/>
              <a:ext cx="1086445" cy="1209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a:solidFill>
                    <a:schemeClr val="bg2"/>
                  </a:solidFill>
                </a:rPr>
                <a:t>3 Days</a:t>
              </a:r>
            </a:p>
          </p:txBody>
        </p:sp>
      </p:grpSp>
      <p:grpSp>
        <p:nvGrpSpPr>
          <p:cNvPr id="15" name="Group 14">
            <a:extLst>
              <a:ext uri="{FF2B5EF4-FFF2-40B4-BE49-F238E27FC236}">
                <a16:creationId xmlns:a16="http://schemas.microsoft.com/office/drawing/2014/main" id="{93EC22F9-4712-48C1-88E8-E2155E84F5EC}"/>
              </a:ext>
            </a:extLst>
          </p:cNvPr>
          <p:cNvGrpSpPr/>
          <p:nvPr/>
        </p:nvGrpSpPr>
        <p:grpSpPr>
          <a:xfrm>
            <a:off x="6332383" y="4321851"/>
            <a:ext cx="1086445" cy="1209224"/>
            <a:chOff x="3096220" y="1427387"/>
            <a:chExt cx="1086445" cy="1209224"/>
          </a:xfrm>
        </p:grpSpPr>
        <p:sp>
          <p:nvSpPr>
            <p:cNvPr id="16" name="Rectangle 15">
              <a:extLst>
                <a:ext uri="{FF2B5EF4-FFF2-40B4-BE49-F238E27FC236}">
                  <a16:creationId xmlns:a16="http://schemas.microsoft.com/office/drawing/2014/main" id="{570E4CB7-22D0-4D05-A0F8-778A219C4424}"/>
                </a:ext>
              </a:extLst>
            </p:cNvPr>
            <p:cNvSpPr/>
            <p:nvPr/>
          </p:nvSpPr>
          <p:spPr>
            <a:xfrm>
              <a:off x="3096220" y="1427387"/>
              <a:ext cx="1086445" cy="1209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EF9CE6F0-92A3-47FE-9FC1-EAC21D036949}"/>
                </a:ext>
              </a:extLst>
            </p:cNvPr>
            <p:cNvSpPr txBox="1"/>
            <p:nvPr/>
          </p:nvSpPr>
          <p:spPr>
            <a:xfrm>
              <a:off x="3096220" y="1427387"/>
              <a:ext cx="1086445" cy="1209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a:solidFill>
                    <a:schemeClr val="bg2"/>
                  </a:solidFill>
                </a:rPr>
                <a:t>1 Week</a:t>
              </a:r>
            </a:p>
          </p:txBody>
        </p:sp>
      </p:grpSp>
      <p:grpSp>
        <p:nvGrpSpPr>
          <p:cNvPr id="18" name="Group 17">
            <a:extLst>
              <a:ext uri="{FF2B5EF4-FFF2-40B4-BE49-F238E27FC236}">
                <a16:creationId xmlns:a16="http://schemas.microsoft.com/office/drawing/2014/main" id="{5CA03675-3F9E-4420-A06D-F4A4FE0D0B71}"/>
              </a:ext>
            </a:extLst>
          </p:cNvPr>
          <p:cNvGrpSpPr/>
          <p:nvPr/>
        </p:nvGrpSpPr>
        <p:grpSpPr>
          <a:xfrm>
            <a:off x="7952680" y="4250639"/>
            <a:ext cx="1086445" cy="1209224"/>
            <a:chOff x="4399954" y="1427387"/>
            <a:chExt cx="1086445" cy="1209224"/>
          </a:xfrm>
        </p:grpSpPr>
        <p:sp>
          <p:nvSpPr>
            <p:cNvPr id="19" name="Rectangle 18">
              <a:extLst>
                <a:ext uri="{FF2B5EF4-FFF2-40B4-BE49-F238E27FC236}">
                  <a16:creationId xmlns:a16="http://schemas.microsoft.com/office/drawing/2014/main" id="{D1CCE104-78BE-4F47-9139-F50EC4BEE768}"/>
                </a:ext>
              </a:extLst>
            </p:cNvPr>
            <p:cNvSpPr/>
            <p:nvPr/>
          </p:nvSpPr>
          <p:spPr>
            <a:xfrm>
              <a:off x="4399954" y="1427387"/>
              <a:ext cx="1086445" cy="12092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D3F577DF-A62D-48C0-97F7-71F91ABA1E23}"/>
                </a:ext>
              </a:extLst>
            </p:cNvPr>
            <p:cNvSpPr txBox="1"/>
            <p:nvPr/>
          </p:nvSpPr>
          <p:spPr>
            <a:xfrm>
              <a:off x="4399954" y="1427387"/>
              <a:ext cx="1086445" cy="12092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a:solidFill>
                    <a:schemeClr val="bg2"/>
                  </a:solidFill>
                </a:rPr>
                <a:t>1 Month</a:t>
              </a:r>
            </a:p>
          </p:txBody>
        </p:sp>
      </p:grpSp>
    </p:spTree>
    <p:extLst>
      <p:ext uri="{BB962C8B-B14F-4D97-AF65-F5344CB8AC3E}">
        <p14:creationId xmlns:p14="http://schemas.microsoft.com/office/powerpoint/2010/main" val="38465729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5DF2-AD51-4834-A0E5-FD1E4EC7E16A}"/>
              </a:ext>
            </a:extLst>
          </p:cNvPr>
          <p:cNvSpPr>
            <a:spLocks noGrp="1"/>
          </p:cNvSpPr>
          <p:nvPr>
            <p:ph type="title"/>
          </p:nvPr>
        </p:nvSpPr>
        <p:spPr>
          <a:xfrm>
            <a:off x="609600" y="362228"/>
            <a:ext cx="10972800" cy="1143000"/>
          </a:xfrm>
        </p:spPr>
        <p:txBody>
          <a:bodyPr vert="horz" lIns="91440" tIns="45720" rIns="91440" bIns="45720" rtlCol="0" anchor="ctr">
            <a:normAutofit/>
          </a:bodyPr>
          <a:lstStyle/>
          <a:p>
            <a:r>
              <a:rPr lang="en-US" kern="1200" dirty="0">
                <a:latin typeface="+mj-lt"/>
                <a:ea typeface="+mj-ea"/>
                <a:cs typeface="+mj-cs"/>
              </a:rPr>
              <a:t>Impact Areas</a:t>
            </a:r>
          </a:p>
        </p:txBody>
      </p:sp>
      <p:pic>
        <p:nvPicPr>
          <p:cNvPr id="7" name="Picture 6">
            <a:extLst>
              <a:ext uri="{FF2B5EF4-FFF2-40B4-BE49-F238E27FC236}">
                <a16:creationId xmlns:a16="http://schemas.microsoft.com/office/drawing/2014/main" id="{031EFC73-EC7F-46D4-ADEE-7B30C138BCD7}"/>
              </a:ext>
            </a:extLst>
          </p:cNvPr>
          <p:cNvPicPr>
            <a:picLocks noChangeAspect="1"/>
          </p:cNvPicPr>
          <p:nvPr/>
        </p:nvPicPr>
        <p:blipFill>
          <a:blip r:embed="rId2"/>
          <a:stretch>
            <a:fillRect/>
          </a:stretch>
        </p:blipFill>
        <p:spPr>
          <a:xfrm>
            <a:off x="2526929" y="1600201"/>
            <a:ext cx="1550142" cy="4525963"/>
          </a:xfrm>
          <a:prstGeom prst="rect">
            <a:avLst/>
          </a:prstGeom>
          <a:noFill/>
        </p:spPr>
      </p:pic>
      <p:sp>
        <p:nvSpPr>
          <p:cNvPr id="6" name="Content Placeholder 2">
            <a:extLst>
              <a:ext uri="{FF2B5EF4-FFF2-40B4-BE49-F238E27FC236}">
                <a16:creationId xmlns:a16="http://schemas.microsoft.com/office/drawing/2014/main" id="{277D76E3-2699-4CA2-8086-DED048976645}"/>
              </a:ext>
            </a:extLst>
          </p:cNvPr>
          <p:cNvSpPr txBox="1">
            <a:spLocks/>
          </p:cNvSpPr>
          <p:nvPr/>
        </p:nvSpPr>
        <p:spPr>
          <a:xfrm>
            <a:off x="6197600" y="1600201"/>
            <a:ext cx="5384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a:t>Teaching</a:t>
            </a:r>
          </a:p>
          <a:p>
            <a:pPr>
              <a:lnSpc>
                <a:spcPct val="90000"/>
              </a:lnSpc>
            </a:pPr>
            <a:endParaRPr lang="en-US" sz="2800"/>
          </a:p>
          <a:p>
            <a:pPr>
              <a:lnSpc>
                <a:spcPct val="90000"/>
              </a:lnSpc>
            </a:pPr>
            <a:r>
              <a:rPr lang="en-US" sz="2800"/>
              <a:t>Research</a:t>
            </a:r>
          </a:p>
          <a:p>
            <a:pPr>
              <a:lnSpc>
                <a:spcPct val="90000"/>
              </a:lnSpc>
            </a:pPr>
            <a:endParaRPr lang="en-US" sz="2800"/>
          </a:p>
          <a:p>
            <a:pPr>
              <a:lnSpc>
                <a:spcPct val="90000"/>
              </a:lnSpc>
            </a:pPr>
            <a:r>
              <a:rPr lang="en-US" sz="2800"/>
              <a:t>Operations</a:t>
            </a:r>
          </a:p>
          <a:p>
            <a:pPr>
              <a:lnSpc>
                <a:spcPct val="90000"/>
              </a:lnSpc>
            </a:pPr>
            <a:endParaRPr lang="en-US" sz="2800"/>
          </a:p>
          <a:p>
            <a:pPr>
              <a:lnSpc>
                <a:spcPct val="90000"/>
              </a:lnSpc>
            </a:pPr>
            <a:r>
              <a:rPr lang="en-US" sz="2800"/>
              <a:t>Finance</a:t>
            </a:r>
          </a:p>
          <a:p>
            <a:pPr>
              <a:lnSpc>
                <a:spcPct val="90000"/>
              </a:lnSpc>
            </a:pPr>
            <a:endParaRPr lang="en-US" sz="2800"/>
          </a:p>
          <a:p>
            <a:pPr>
              <a:lnSpc>
                <a:spcPct val="90000"/>
              </a:lnSpc>
            </a:pPr>
            <a:r>
              <a:rPr lang="en-US" sz="2800"/>
              <a:t>Compliance</a:t>
            </a:r>
          </a:p>
        </p:txBody>
      </p:sp>
      <p:sp>
        <p:nvSpPr>
          <p:cNvPr id="4" name="Date Placeholder 3">
            <a:extLst>
              <a:ext uri="{FF2B5EF4-FFF2-40B4-BE49-F238E27FC236}">
                <a16:creationId xmlns:a16="http://schemas.microsoft.com/office/drawing/2014/main" id="{5814E02A-D7F0-44C8-AF36-5308B2E69E2A}"/>
              </a:ext>
            </a:extLst>
          </p:cNvPr>
          <p:cNvSpPr>
            <a:spLocks noGrp="1"/>
          </p:cNvSpPr>
          <p:nvPr>
            <p:ph type="dt" sz="half" idx="10"/>
          </p:nvPr>
        </p:nvSpPr>
        <p:spPr>
          <a:xfrm>
            <a:off x="609600" y="6356351"/>
            <a:ext cx="2844800" cy="365125"/>
          </a:xfrm>
        </p:spPr>
        <p:txBody>
          <a:bodyPr vert="horz" lIns="91440" tIns="45720" rIns="91440" bIns="45720" rtlCol="0" anchor="ctr">
            <a:normAutofit/>
          </a:bodyPr>
          <a:lstStyle/>
          <a:p>
            <a:pPr>
              <a:spcAft>
                <a:spcPts val="600"/>
              </a:spcAft>
            </a:pPr>
            <a:fld id="{F74AB892-0E72-4CF0-9C20-332118BEBEA6}" type="datetime1">
              <a:rPr lang="en-US" smtClean="0"/>
              <a:pPr>
                <a:spcAft>
                  <a:spcPts val="600"/>
                </a:spcAft>
              </a:pPr>
              <a:t>11/22/2021</a:t>
            </a:fld>
            <a:endParaRPr lang="en-US"/>
          </a:p>
        </p:txBody>
      </p:sp>
    </p:spTree>
    <p:extLst>
      <p:ext uri="{BB962C8B-B14F-4D97-AF65-F5344CB8AC3E}">
        <p14:creationId xmlns:p14="http://schemas.microsoft.com/office/powerpoint/2010/main" val="1284947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DC16C1-E1FA-4C81-99A7-1CB3E53E72EE}"/>
              </a:ext>
            </a:extLst>
          </p:cNvPr>
          <p:cNvSpPr>
            <a:spLocks noGrp="1"/>
          </p:cNvSpPr>
          <p:nvPr>
            <p:ph type="dt" sz="half" idx="10"/>
          </p:nvPr>
        </p:nvSpPr>
        <p:spPr/>
        <p:txBody>
          <a:bodyPr/>
          <a:lstStyle/>
          <a:p>
            <a:fld id="{F74AB892-0E72-4CF0-9C20-332118BEBEA6}" type="datetime1">
              <a:rPr lang="en-US" smtClean="0"/>
              <a:t>11/22/2021</a:t>
            </a:fld>
            <a:endParaRPr lang="en-US" dirty="0"/>
          </a:p>
        </p:txBody>
      </p:sp>
      <p:sp>
        <p:nvSpPr>
          <p:cNvPr id="5" name="Title 1">
            <a:extLst>
              <a:ext uri="{FF2B5EF4-FFF2-40B4-BE49-F238E27FC236}">
                <a16:creationId xmlns:a16="http://schemas.microsoft.com/office/drawing/2014/main" id="{B9DB6D6E-C925-4939-9177-8F34BD64E10F}"/>
              </a:ext>
            </a:extLst>
          </p:cNvPr>
          <p:cNvSpPr txBox="1">
            <a:spLocks/>
          </p:cNvSpPr>
          <p:nvPr/>
        </p:nvSpPr>
        <p:spPr>
          <a:xfrm>
            <a:off x="3276600" y="495924"/>
            <a:ext cx="5638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Impact Options</a:t>
            </a:r>
          </a:p>
        </p:txBody>
      </p:sp>
      <p:pic>
        <p:nvPicPr>
          <p:cNvPr id="6" name="Content Placeholder 3">
            <a:extLst>
              <a:ext uri="{FF2B5EF4-FFF2-40B4-BE49-F238E27FC236}">
                <a16:creationId xmlns:a16="http://schemas.microsoft.com/office/drawing/2014/main" id="{3B979EA6-A470-4C08-8AED-576F544D3070}"/>
              </a:ext>
            </a:extLst>
          </p:cNvPr>
          <p:cNvPicPr>
            <a:picLocks noChangeAspect="1"/>
          </p:cNvPicPr>
          <p:nvPr/>
        </p:nvPicPr>
        <p:blipFill>
          <a:blip r:embed="rId2"/>
          <a:stretch>
            <a:fillRect/>
          </a:stretch>
        </p:blipFill>
        <p:spPr>
          <a:xfrm>
            <a:off x="1014379" y="1695110"/>
            <a:ext cx="7772400" cy="1853292"/>
          </a:xfrm>
          <a:prstGeom prst="rect">
            <a:avLst/>
          </a:prstGeom>
        </p:spPr>
      </p:pic>
      <p:graphicFrame>
        <p:nvGraphicFramePr>
          <p:cNvPr id="7" name="Table 6">
            <a:extLst>
              <a:ext uri="{FF2B5EF4-FFF2-40B4-BE49-F238E27FC236}">
                <a16:creationId xmlns:a16="http://schemas.microsoft.com/office/drawing/2014/main" id="{213300CB-A460-42FF-8B00-79DABFB77E69}"/>
              </a:ext>
            </a:extLst>
          </p:cNvPr>
          <p:cNvGraphicFramePr>
            <a:graphicFrameLocks noGrp="1"/>
          </p:cNvGraphicFramePr>
          <p:nvPr>
            <p:extLst>
              <p:ext uri="{D42A27DB-BD31-4B8C-83A1-F6EECF244321}">
                <p14:modId xmlns:p14="http://schemas.microsoft.com/office/powerpoint/2010/main" val="3438278811"/>
              </p:ext>
            </p:extLst>
          </p:nvPr>
        </p:nvGraphicFramePr>
        <p:xfrm>
          <a:off x="1014379" y="4114176"/>
          <a:ext cx="7772400" cy="1676400"/>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20000"/>
                    </a:ext>
                  </a:extLst>
                </a:gridCol>
              </a:tblGrid>
              <a:tr h="419100">
                <a:tc>
                  <a:txBody>
                    <a:bodyPr/>
                    <a:lstStyle/>
                    <a:p>
                      <a:r>
                        <a:rPr lang="en-US" dirty="0"/>
                        <a:t>No 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19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1"/>
                          </a:solidFill>
                        </a:rPr>
                        <a:t>Minimal on coursework and/or student degree progress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r h="419100">
                <a:tc>
                  <a:txBody>
                    <a:bodyPr/>
                    <a:lstStyle/>
                    <a:p>
                      <a:r>
                        <a:rPr lang="en-US" b="1" dirty="0">
                          <a:solidFill>
                            <a:schemeClr val="accent1"/>
                          </a:solidFill>
                        </a:rPr>
                        <a:t>Significant on coursework and/or student degree progress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419100">
                <a:tc>
                  <a:txBody>
                    <a:bodyPr/>
                    <a:lstStyle/>
                    <a:p>
                      <a:r>
                        <a:rPr lang="en-US" b="1" dirty="0">
                          <a:solidFill>
                            <a:schemeClr val="accent1"/>
                          </a:solidFill>
                        </a:rPr>
                        <a:t>Severe</a:t>
                      </a:r>
                      <a:r>
                        <a:rPr lang="en-US" dirty="0"/>
                        <a:t> </a:t>
                      </a:r>
                      <a:r>
                        <a:rPr lang="en-US" b="1" dirty="0">
                          <a:solidFill>
                            <a:schemeClr val="accent1"/>
                          </a:solidFill>
                        </a:rPr>
                        <a:t>on coursework and/or student degree progress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892249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924EE1E-753F-45AD-9B91-AB37ABD788D0}"/>
              </a:ext>
            </a:extLst>
          </p:cNvPr>
          <p:cNvSpPr>
            <a:spLocks noGrp="1"/>
          </p:cNvSpPr>
          <p:nvPr>
            <p:ph type="dt" sz="half" idx="10"/>
          </p:nvPr>
        </p:nvSpPr>
        <p:spPr/>
        <p:txBody>
          <a:bodyPr/>
          <a:lstStyle/>
          <a:p>
            <a:fld id="{F74AB892-0E72-4CF0-9C20-332118BEBEA6}" type="datetime1">
              <a:rPr lang="en-US" smtClean="0"/>
              <a:t>11/22/2021</a:t>
            </a:fld>
            <a:endParaRPr lang="en-US" dirty="0"/>
          </a:p>
        </p:txBody>
      </p:sp>
      <p:sp>
        <p:nvSpPr>
          <p:cNvPr id="5" name="Title 1">
            <a:extLst>
              <a:ext uri="{FF2B5EF4-FFF2-40B4-BE49-F238E27FC236}">
                <a16:creationId xmlns:a16="http://schemas.microsoft.com/office/drawing/2014/main" id="{CC2B34FA-5165-45A4-80A0-5CC4C613DCB2}"/>
              </a:ext>
            </a:extLst>
          </p:cNvPr>
          <p:cNvSpPr txBox="1">
            <a:spLocks/>
          </p:cNvSpPr>
          <p:nvPr/>
        </p:nvSpPr>
        <p:spPr>
          <a:xfrm>
            <a:off x="2723443" y="430231"/>
            <a:ext cx="6745111"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Tolerance, Impact, Support</a:t>
            </a:r>
          </a:p>
        </p:txBody>
      </p:sp>
      <p:pic>
        <p:nvPicPr>
          <p:cNvPr id="6" name="Picture 5">
            <a:extLst>
              <a:ext uri="{FF2B5EF4-FFF2-40B4-BE49-F238E27FC236}">
                <a16:creationId xmlns:a16="http://schemas.microsoft.com/office/drawing/2014/main" id="{B010C62A-9C98-41AD-A444-E7D94CD44BBB}"/>
              </a:ext>
            </a:extLst>
          </p:cNvPr>
          <p:cNvPicPr>
            <a:picLocks noChangeAspect="1"/>
          </p:cNvPicPr>
          <p:nvPr/>
        </p:nvPicPr>
        <p:blipFill>
          <a:blip r:embed="rId2"/>
          <a:stretch>
            <a:fillRect/>
          </a:stretch>
        </p:blipFill>
        <p:spPr>
          <a:xfrm>
            <a:off x="609600" y="1866932"/>
            <a:ext cx="4524375" cy="752475"/>
          </a:xfrm>
          <a:prstGeom prst="rect">
            <a:avLst/>
          </a:prstGeom>
        </p:spPr>
      </p:pic>
      <p:pic>
        <p:nvPicPr>
          <p:cNvPr id="7" name="Picture 6">
            <a:extLst>
              <a:ext uri="{FF2B5EF4-FFF2-40B4-BE49-F238E27FC236}">
                <a16:creationId xmlns:a16="http://schemas.microsoft.com/office/drawing/2014/main" id="{8A11288C-0CD8-4DD8-9E97-36274F3231D6}"/>
              </a:ext>
            </a:extLst>
          </p:cNvPr>
          <p:cNvPicPr>
            <a:picLocks noChangeAspect="1"/>
          </p:cNvPicPr>
          <p:nvPr/>
        </p:nvPicPr>
        <p:blipFill>
          <a:blip r:embed="rId3"/>
          <a:stretch>
            <a:fillRect/>
          </a:stretch>
        </p:blipFill>
        <p:spPr>
          <a:xfrm>
            <a:off x="5065331" y="1921166"/>
            <a:ext cx="3733800" cy="857250"/>
          </a:xfrm>
          <a:prstGeom prst="rect">
            <a:avLst/>
          </a:prstGeom>
        </p:spPr>
      </p:pic>
      <p:pic>
        <p:nvPicPr>
          <p:cNvPr id="8" name="Picture 7">
            <a:extLst>
              <a:ext uri="{FF2B5EF4-FFF2-40B4-BE49-F238E27FC236}">
                <a16:creationId xmlns:a16="http://schemas.microsoft.com/office/drawing/2014/main" id="{FDB87A94-2F3C-4891-9944-D76D839360B9}"/>
              </a:ext>
            </a:extLst>
          </p:cNvPr>
          <p:cNvPicPr>
            <a:picLocks noChangeAspect="1"/>
          </p:cNvPicPr>
          <p:nvPr/>
        </p:nvPicPr>
        <p:blipFill>
          <a:blip r:embed="rId4"/>
          <a:stretch>
            <a:fillRect/>
          </a:stretch>
        </p:blipFill>
        <p:spPr>
          <a:xfrm>
            <a:off x="2360323" y="2759049"/>
            <a:ext cx="8391211" cy="1800225"/>
          </a:xfrm>
          <a:prstGeom prst="rect">
            <a:avLst/>
          </a:prstGeom>
        </p:spPr>
      </p:pic>
      <p:pic>
        <p:nvPicPr>
          <p:cNvPr id="9" name="Picture 8">
            <a:extLst>
              <a:ext uri="{FF2B5EF4-FFF2-40B4-BE49-F238E27FC236}">
                <a16:creationId xmlns:a16="http://schemas.microsoft.com/office/drawing/2014/main" id="{7EA1AD74-3DA7-4A63-BB7E-21BC05DDA942}"/>
              </a:ext>
            </a:extLst>
          </p:cNvPr>
          <p:cNvPicPr>
            <a:picLocks noChangeAspect="1"/>
          </p:cNvPicPr>
          <p:nvPr/>
        </p:nvPicPr>
        <p:blipFill>
          <a:blip r:embed="rId5"/>
          <a:stretch>
            <a:fillRect/>
          </a:stretch>
        </p:blipFill>
        <p:spPr>
          <a:xfrm>
            <a:off x="5065331" y="4527551"/>
            <a:ext cx="4295775" cy="619125"/>
          </a:xfrm>
          <a:prstGeom prst="rect">
            <a:avLst/>
          </a:prstGeom>
        </p:spPr>
      </p:pic>
      <p:pic>
        <p:nvPicPr>
          <p:cNvPr id="10" name="Picture 9">
            <a:extLst>
              <a:ext uri="{FF2B5EF4-FFF2-40B4-BE49-F238E27FC236}">
                <a16:creationId xmlns:a16="http://schemas.microsoft.com/office/drawing/2014/main" id="{EABD0578-4CCF-4111-B9D3-EBF2059A3D76}"/>
              </a:ext>
            </a:extLst>
          </p:cNvPr>
          <p:cNvPicPr>
            <a:picLocks noChangeAspect="1"/>
          </p:cNvPicPr>
          <p:nvPr/>
        </p:nvPicPr>
        <p:blipFill>
          <a:blip r:embed="rId6"/>
          <a:stretch>
            <a:fillRect/>
          </a:stretch>
        </p:blipFill>
        <p:spPr>
          <a:xfrm>
            <a:off x="2360323" y="5146676"/>
            <a:ext cx="7471353" cy="1181100"/>
          </a:xfrm>
          <a:prstGeom prst="rect">
            <a:avLst/>
          </a:prstGeom>
        </p:spPr>
      </p:pic>
    </p:spTree>
    <p:extLst>
      <p:ext uri="{BB962C8B-B14F-4D97-AF65-F5344CB8AC3E}">
        <p14:creationId xmlns:p14="http://schemas.microsoft.com/office/powerpoint/2010/main" val="296519050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EF400A-422B-4C82-8A66-5787326AE4F6}"/>
              </a:ext>
            </a:extLst>
          </p:cNvPr>
          <p:cNvSpPr>
            <a:spLocks noGrp="1"/>
          </p:cNvSpPr>
          <p:nvPr>
            <p:ph type="dt" sz="half" idx="10"/>
          </p:nvPr>
        </p:nvSpPr>
        <p:spPr/>
        <p:txBody>
          <a:bodyPr/>
          <a:lstStyle/>
          <a:p>
            <a:fld id="{F74AB892-0E72-4CF0-9C20-332118BEBEA6}" type="datetime1">
              <a:rPr lang="en-US" smtClean="0"/>
              <a:t>11/22/2021</a:t>
            </a:fld>
            <a:endParaRPr lang="en-US" dirty="0"/>
          </a:p>
        </p:txBody>
      </p:sp>
      <p:pic>
        <p:nvPicPr>
          <p:cNvPr id="5" name="Picture 4">
            <a:extLst>
              <a:ext uri="{FF2B5EF4-FFF2-40B4-BE49-F238E27FC236}">
                <a16:creationId xmlns:a16="http://schemas.microsoft.com/office/drawing/2014/main" id="{DDD94790-C4C9-4410-89B1-03DC28087862}"/>
              </a:ext>
            </a:extLst>
          </p:cNvPr>
          <p:cNvPicPr>
            <a:picLocks noChangeAspect="1"/>
          </p:cNvPicPr>
          <p:nvPr/>
        </p:nvPicPr>
        <p:blipFill>
          <a:blip r:embed="rId2"/>
          <a:stretch>
            <a:fillRect/>
          </a:stretch>
        </p:blipFill>
        <p:spPr>
          <a:xfrm>
            <a:off x="2209800" y="3416428"/>
            <a:ext cx="4352926" cy="1957776"/>
          </a:xfrm>
          <a:prstGeom prst="rect">
            <a:avLst/>
          </a:prstGeom>
        </p:spPr>
      </p:pic>
      <p:pic>
        <p:nvPicPr>
          <p:cNvPr id="6" name="Picture 5">
            <a:extLst>
              <a:ext uri="{FF2B5EF4-FFF2-40B4-BE49-F238E27FC236}">
                <a16:creationId xmlns:a16="http://schemas.microsoft.com/office/drawing/2014/main" id="{9A53E60B-046A-446D-B15B-73F66EA79124}"/>
              </a:ext>
            </a:extLst>
          </p:cNvPr>
          <p:cNvPicPr>
            <a:picLocks noChangeAspect="1"/>
          </p:cNvPicPr>
          <p:nvPr/>
        </p:nvPicPr>
        <p:blipFill>
          <a:blip r:embed="rId3"/>
          <a:stretch>
            <a:fillRect/>
          </a:stretch>
        </p:blipFill>
        <p:spPr>
          <a:xfrm>
            <a:off x="871537" y="5486400"/>
            <a:ext cx="6115050" cy="523875"/>
          </a:xfrm>
          <a:prstGeom prst="rect">
            <a:avLst/>
          </a:prstGeom>
          <a:ln w="19050">
            <a:solidFill>
              <a:schemeClr val="tx1"/>
            </a:solidFill>
          </a:ln>
        </p:spPr>
      </p:pic>
      <p:sp>
        <p:nvSpPr>
          <p:cNvPr id="7" name="Title 1">
            <a:extLst>
              <a:ext uri="{FF2B5EF4-FFF2-40B4-BE49-F238E27FC236}">
                <a16:creationId xmlns:a16="http://schemas.microsoft.com/office/drawing/2014/main" id="{51C11F37-F9BB-4049-AD20-FE03A86FA3FE}"/>
              </a:ext>
            </a:extLst>
          </p:cNvPr>
          <p:cNvSpPr>
            <a:spLocks noGrp="1"/>
          </p:cNvSpPr>
          <p:nvPr>
            <p:ph type="title"/>
          </p:nvPr>
        </p:nvSpPr>
        <p:spPr>
          <a:xfrm>
            <a:off x="3048000" y="214313"/>
            <a:ext cx="5638800" cy="1143000"/>
          </a:xfrm>
        </p:spPr>
        <p:txBody>
          <a:bodyPr/>
          <a:lstStyle/>
          <a:p>
            <a:r>
              <a:rPr lang="en-US" dirty="0"/>
              <a:t>Recovery Strategies</a:t>
            </a:r>
          </a:p>
        </p:txBody>
      </p:sp>
      <p:sp>
        <p:nvSpPr>
          <p:cNvPr id="8" name="Content Placeholder 2">
            <a:extLst>
              <a:ext uri="{FF2B5EF4-FFF2-40B4-BE49-F238E27FC236}">
                <a16:creationId xmlns:a16="http://schemas.microsoft.com/office/drawing/2014/main" id="{30DF105A-CDBB-4279-845D-D14FB8D4B111}"/>
              </a:ext>
            </a:extLst>
          </p:cNvPr>
          <p:cNvSpPr>
            <a:spLocks noGrp="1"/>
          </p:cNvSpPr>
          <p:nvPr>
            <p:ph idx="1"/>
          </p:nvPr>
        </p:nvSpPr>
        <p:spPr>
          <a:xfrm>
            <a:off x="457200" y="1600201"/>
            <a:ext cx="8229600" cy="1752600"/>
          </a:xfrm>
        </p:spPr>
        <p:txBody>
          <a:bodyPr>
            <a:normAutofit fontScale="92500"/>
          </a:bodyPr>
          <a:lstStyle/>
          <a:p>
            <a:r>
              <a:rPr lang="en-US" dirty="0">
                <a:solidFill>
                  <a:srgbClr val="FF0000"/>
                </a:solidFill>
              </a:rPr>
              <a:t>Loss of IT Network/Server</a:t>
            </a:r>
          </a:p>
          <a:p>
            <a:r>
              <a:rPr lang="en-US" dirty="0"/>
              <a:t>Loss of Normal Workspace</a:t>
            </a:r>
          </a:p>
          <a:p>
            <a:r>
              <a:rPr lang="en-US" dirty="0"/>
              <a:t>Loss of Key Personnel/Campus Operating Status</a:t>
            </a:r>
          </a:p>
        </p:txBody>
      </p:sp>
    </p:spTree>
    <p:extLst>
      <p:ext uri="{BB962C8B-B14F-4D97-AF65-F5344CB8AC3E}">
        <p14:creationId xmlns:p14="http://schemas.microsoft.com/office/powerpoint/2010/main" val="410899633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42E4636-DDDA-4587-90B4-B1D8AFBCF824}"/>
              </a:ext>
            </a:extLst>
          </p:cNvPr>
          <p:cNvSpPr>
            <a:spLocks noGrp="1"/>
          </p:cNvSpPr>
          <p:nvPr>
            <p:ph type="dt" sz="half" idx="10"/>
          </p:nvPr>
        </p:nvSpPr>
        <p:spPr/>
        <p:txBody>
          <a:bodyPr/>
          <a:lstStyle/>
          <a:p>
            <a:fld id="{F74AB892-0E72-4CF0-9C20-332118BEBEA6}" type="datetime1">
              <a:rPr lang="en-US" smtClean="0"/>
              <a:t>11/22/2021</a:t>
            </a:fld>
            <a:endParaRPr lang="en-US" dirty="0"/>
          </a:p>
        </p:txBody>
      </p:sp>
      <p:sp>
        <p:nvSpPr>
          <p:cNvPr id="5" name="Title 1">
            <a:extLst>
              <a:ext uri="{FF2B5EF4-FFF2-40B4-BE49-F238E27FC236}">
                <a16:creationId xmlns:a16="http://schemas.microsoft.com/office/drawing/2014/main" id="{6EF42B5B-525B-41B1-960D-AF9A59A24C30}"/>
              </a:ext>
            </a:extLst>
          </p:cNvPr>
          <p:cNvSpPr>
            <a:spLocks noGrp="1"/>
          </p:cNvSpPr>
          <p:nvPr>
            <p:ph type="title"/>
          </p:nvPr>
        </p:nvSpPr>
        <p:spPr>
          <a:xfrm>
            <a:off x="3048000" y="214313"/>
            <a:ext cx="5638800" cy="1143000"/>
          </a:xfrm>
        </p:spPr>
        <p:txBody>
          <a:bodyPr>
            <a:normAutofit fontScale="90000"/>
          </a:bodyPr>
          <a:lstStyle/>
          <a:p>
            <a:r>
              <a:rPr lang="en-US" dirty="0"/>
              <a:t>Strategies and Assumptions</a:t>
            </a:r>
          </a:p>
        </p:txBody>
      </p:sp>
      <p:graphicFrame>
        <p:nvGraphicFramePr>
          <p:cNvPr id="6" name="Table 5">
            <a:extLst>
              <a:ext uri="{FF2B5EF4-FFF2-40B4-BE49-F238E27FC236}">
                <a16:creationId xmlns:a16="http://schemas.microsoft.com/office/drawing/2014/main" id="{029ED6B8-09F5-4C15-942B-A01198709FCE}"/>
              </a:ext>
            </a:extLst>
          </p:cNvPr>
          <p:cNvGraphicFramePr>
            <a:graphicFrameLocks noGrp="1"/>
          </p:cNvGraphicFramePr>
          <p:nvPr>
            <p:extLst>
              <p:ext uri="{D42A27DB-BD31-4B8C-83A1-F6EECF244321}">
                <p14:modId xmlns:p14="http://schemas.microsoft.com/office/powerpoint/2010/main" val="116527345"/>
              </p:ext>
            </p:extLst>
          </p:nvPr>
        </p:nvGraphicFramePr>
        <p:xfrm>
          <a:off x="2628900" y="1490209"/>
          <a:ext cx="6477000" cy="4733245"/>
        </p:xfrm>
        <a:graphic>
          <a:graphicData uri="http://schemas.openxmlformats.org/drawingml/2006/table">
            <a:tbl>
              <a:tblPr firstRow="1"/>
              <a:tblGrid>
                <a:gridCol w="2620808">
                  <a:extLst>
                    <a:ext uri="{9D8B030D-6E8A-4147-A177-3AD203B41FA5}">
                      <a16:colId xmlns:a16="http://schemas.microsoft.com/office/drawing/2014/main" val="2339142758"/>
                    </a:ext>
                  </a:extLst>
                </a:gridCol>
                <a:gridCol w="3856192">
                  <a:extLst>
                    <a:ext uri="{9D8B030D-6E8A-4147-A177-3AD203B41FA5}">
                      <a16:colId xmlns:a16="http://schemas.microsoft.com/office/drawing/2014/main" val="3252875422"/>
                    </a:ext>
                  </a:extLst>
                </a:gridCol>
              </a:tblGrid>
              <a:tr h="251730">
                <a:tc>
                  <a:txBody>
                    <a:bodyPr/>
                    <a:lstStyle/>
                    <a:p>
                      <a:pPr marL="0" marR="0" algn="ctr">
                        <a:lnSpc>
                          <a:spcPct val="115000"/>
                        </a:lnSpc>
                        <a:spcBef>
                          <a:spcPts val="200"/>
                        </a:spcBef>
                        <a:spcAft>
                          <a:spcPts val="20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Strategy</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1E41"/>
                    </a:solidFill>
                  </a:tcPr>
                </a:tc>
                <a:tc>
                  <a:txBody>
                    <a:bodyPr/>
                    <a:lstStyle/>
                    <a:p>
                      <a:pPr marL="0" marR="0" algn="ctr">
                        <a:lnSpc>
                          <a:spcPct val="115000"/>
                        </a:lnSpc>
                        <a:spcBef>
                          <a:spcPts val="200"/>
                        </a:spcBef>
                        <a:spcAft>
                          <a:spcPts val="20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Assumptions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1E41"/>
                    </a:solidFill>
                  </a:tcPr>
                </a:tc>
                <a:extLst>
                  <a:ext uri="{0D108BD9-81ED-4DB2-BD59-A6C34878D82A}">
                    <a16:rowId xmlns:a16="http://schemas.microsoft.com/office/drawing/2014/main" val="1711788658"/>
                  </a:ext>
                </a:extLst>
              </a:tr>
              <a:tr h="1018917">
                <a:tc>
                  <a:txBody>
                    <a:bodyPr/>
                    <a:lstStyle/>
                    <a:p>
                      <a:pPr marL="0" marR="0" algn="l" defTabSz="914400" rtl="0" eaLnBrk="1" latinLnBrk="0" hangingPunct="1">
                        <a:lnSpc>
                          <a:spcPct val="115000"/>
                        </a:lnSpc>
                        <a:spcBef>
                          <a:spcPts val="200"/>
                        </a:spcBef>
                        <a:spcAft>
                          <a:spcPts val="200"/>
                        </a:spcAft>
                      </a:pPr>
                      <a:r>
                        <a:rPr lang="en-US" sz="10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Loss of IT Network</a:t>
                      </a:r>
                    </a:p>
                    <a:p>
                      <a:pPr marL="0" marR="0">
                        <a:lnSpc>
                          <a:spcPct val="115000"/>
                        </a:lnSpc>
                        <a:spcBef>
                          <a:spcPts val="200"/>
                        </a:spcBef>
                        <a:spcAft>
                          <a:spcPts val="20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9700"/>
                    </a:solidFill>
                  </a:tcPr>
                </a:tc>
                <a:tc>
                  <a:txBody>
                    <a:bodyPr/>
                    <a:lstStyle/>
                    <a:p>
                      <a:pPr marL="0" marR="0">
                        <a:lnSpc>
                          <a:spcPct val="115000"/>
                        </a:lnSpc>
                        <a:spcBef>
                          <a:spcPts val="200"/>
                        </a:spcBef>
                        <a:spcAft>
                          <a:spcPts val="0"/>
                        </a:spcAft>
                      </a:pPr>
                      <a:r>
                        <a:rPr lang="en-US" sz="1000" dirty="0">
                          <a:effectLst/>
                          <a:latin typeface="+mj-lt"/>
                          <a:ea typeface="Times New Roman" panose="02020603050405020304" pitchFamily="18" charset="0"/>
                          <a:cs typeface="Times New Roman" panose="02020603050405020304" pitchFamily="18" charset="0"/>
                        </a:rPr>
                        <a:t>Identify</a:t>
                      </a:r>
                      <a:r>
                        <a:rPr lang="en-US" sz="1000" baseline="0" dirty="0">
                          <a:effectLst/>
                          <a:latin typeface="+mj-lt"/>
                          <a:ea typeface="Times New Roman" panose="02020603050405020304" pitchFamily="18" charset="0"/>
                          <a:cs typeface="Times New Roman" panose="02020603050405020304" pitchFamily="18" charset="0"/>
                        </a:rPr>
                        <a:t> work that can be c</a:t>
                      </a:r>
                      <a:r>
                        <a:rPr lang="en-US" sz="1000" dirty="0">
                          <a:effectLst/>
                          <a:latin typeface="+mj-lt"/>
                          <a:ea typeface="Times New Roman" panose="02020603050405020304" pitchFamily="18" charset="0"/>
                          <a:cs typeface="Times New Roman" panose="02020603050405020304" pitchFamily="18" charset="0"/>
                        </a:rPr>
                        <a:t>ompleted manually or has a local drive to access.</a:t>
                      </a:r>
                    </a:p>
                    <a:p>
                      <a:pPr marL="0" marR="0">
                        <a:lnSpc>
                          <a:spcPct val="115000"/>
                        </a:lnSpc>
                        <a:spcBef>
                          <a:spcPts val="200"/>
                        </a:spcBef>
                        <a:spcAft>
                          <a:spcPts val="0"/>
                        </a:spcAft>
                      </a:pPr>
                      <a:r>
                        <a:rPr lang="en-US" sz="1000" dirty="0">
                          <a:effectLst/>
                          <a:latin typeface="+mj-lt"/>
                          <a:ea typeface="Times New Roman" panose="02020603050405020304" pitchFamily="18" charset="0"/>
                          <a:cs typeface="Times New Roman" panose="02020603050405020304" pitchFamily="18" charset="0"/>
                        </a:rPr>
                        <a:t>Identify</a:t>
                      </a:r>
                      <a:r>
                        <a:rPr lang="en-US" sz="1000" baseline="0" dirty="0">
                          <a:effectLst/>
                          <a:latin typeface="+mj-lt"/>
                          <a:ea typeface="Times New Roman" panose="02020603050405020304" pitchFamily="18" charset="0"/>
                          <a:cs typeface="Times New Roman" panose="02020603050405020304" pitchFamily="18" charset="0"/>
                        </a:rPr>
                        <a:t> pro</a:t>
                      </a:r>
                      <a:r>
                        <a:rPr lang="en-US" sz="1000" dirty="0">
                          <a:effectLst/>
                          <a:latin typeface="+mj-lt"/>
                          <a:ea typeface="Times New Roman" panose="02020603050405020304" pitchFamily="18" charset="0"/>
                          <a:cs typeface="Times New Roman" panose="02020603050405020304" pitchFamily="18" charset="0"/>
                        </a:rPr>
                        <a:t>cesses to defer until IT systems are reestablished.</a:t>
                      </a:r>
                    </a:p>
                    <a:p>
                      <a:pPr marL="0" marR="0">
                        <a:lnSpc>
                          <a:spcPct val="115000"/>
                        </a:lnSpc>
                        <a:spcBef>
                          <a:spcPts val="200"/>
                        </a:spcBef>
                        <a:spcAft>
                          <a:spcPts val="0"/>
                        </a:spcAft>
                      </a:pPr>
                      <a:r>
                        <a:rPr lang="en-US" sz="1000" dirty="0">
                          <a:effectLst/>
                          <a:latin typeface="+mj-lt"/>
                          <a:ea typeface="Times New Roman" panose="02020603050405020304" pitchFamily="18" charset="0"/>
                          <a:cs typeface="Times New Roman" panose="02020603050405020304" pitchFamily="18" charset="0"/>
                        </a:rPr>
                        <a:t>Detail use of IT systems will assist</a:t>
                      </a:r>
                      <a:r>
                        <a:rPr lang="en-US" sz="1000" baseline="0" dirty="0">
                          <a:effectLst/>
                          <a:latin typeface="+mj-lt"/>
                          <a:ea typeface="Times New Roman" panose="02020603050405020304" pitchFamily="18" charset="0"/>
                          <a:cs typeface="Times New Roman" panose="02020603050405020304" pitchFamily="18" charset="0"/>
                        </a:rPr>
                        <a:t> IET in backup and recovery strategies.</a:t>
                      </a:r>
                      <a:endParaRPr lang="en-US" sz="1000" dirty="0">
                        <a:effectLst/>
                        <a:latin typeface="+mj-lt"/>
                        <a:ea typeface="Times New Roman" panose="02020603050405020304" pitchFamily="18" charset="0"/>
                        <a:cs typeface="Times New Roman" panose="02020603050405020304" pitchFamily="18" charset="0"/>
                      </a:endParaRP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725416"/>
                  </a:ext>
                </a:extLst>
              </a:tr>
              <a:tr h="2093665">
                <a:tc>
                  <a:txBody>
                    <a:bodyPr/>
                    <a:lstStyle/>
                    <a:p>
                      <a:pPr marL="0" marR="0">
                        <a:lnSpc>
                          <a:spcPct val="115000"/>
                        </a:lnSpc>
                        <a:spcBef>
                          <a:spcPts val="200"/>
                        </a:spcBef>
                        <a:spcAft>
                          <a:spcPts val="20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Loss of Normal</a:t>
                      </a:r>
                      <a:r>
                        <a:rPr lang="en-US" sz="1000" b="1" baseline="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Workspace</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9700"/>
                    </a:solidFill>
                  </a:tcPr>
                </a:tc>
                <a:tc>
                  <a:txBody>
                    <a:bodyPr/>
                    <a:lstStyle/>
                    <a:p>
                      <a:pPr marL="0" marR="0">
                        <a:lnSpc>
                          <a:spcPct val="115000"/>
                        </a:lnSpc>
                        <a:spcBef>
                          <a:spcPts val="200"/>
                        </a:spcBef>
                        <a:spcAft>
                          <a:spcPts val="200"/>
                        </a:spcAft>
                      </a:pPr>
                      <a:r>
                        <a:rPr lang="en-US" sz="1000" dirty="0">
                          <a:solidFill>
                            <a:schemeClr val="tx1"/>
                          </a:solidFill>
                          <a:effectLst/>
                          <a:latin typeface="+mj-lt"/>
                          <a:ea typeface="Times New Roman" panose="02020603050405020304" pitchFamily="18" charset="0"/>
                          <a:cs typeface="Times New Roman" panose="02020603050405020304" pitchFamily="18" charset="0"/>
                        </a:rPr>
                        <a:t>Plan for 5 to 7 Days not being in your normal workspace. The Assumption is that the an alternate</a:t>
                      </a:r>
                      <a:r>
                        <a:rPr lang="en-US" sz="1000" baseline="0" dirty="0">
                          <a:solidFill>
                            <a:schemeClr val="tx1"/>
                          </a:solidFill>
                          <a:effectLst/>
                          <a:latin typeface="+mj-lt"/>
                          <a:ea typeface="Times New Roman" panose="02020603050405020304" pitchFamily="18" charset="0"/>
                          <a:cs typeface="Times New Roman" panose="02020603050405020304" pitchFamily="18" charset="0"/>
                        </a:rPr>
                        <a:t> temporary or permanent workspace will be identified </a:t>
                      </a:r>
                      <a:r>
                        <a:rPr lang="en-US" sz="1000" dirty="0">
                          <a:solidFill>
                            <a:schemeClr val="tx1"/>
                          </a:solidFill>
                          <a:effectLst/>
                          <a:latin typeface="+mj-lt"/>
                          <a:ea typeface="Times New Roman" panose="02020603050405020304" pitchFamily="18" charset="0"/>
                          <a:cs typeface="Times New Roman" panose="02020603050405020304" pitchFamily="18" charset="0"/>
                        </a:rPr>
                        <a:t>within that time period.</a:t>
                      </a:r>
                    </a:p>
                    <a:p>
                      <a:pPr marL="0" marR="0" lvl="0" indent="0" algn="l" defTabSz="914400" rtl="0" eaLnBrk="1" fontAlgn="auto" latinLnBrk="0" hangingPunct="1">
                        <a:lnSpc>
                          <a:spcPct val="115000"/>
                        </a:lnSpc>
                        <a:spcBef>
                          <a:spcPts val="200"/>
                        </a:spcBef>
                        <a:spcAft>
                          <a:spcPts val="200"/>
                        </a:spcAft>
                        <a:buClrTx/>
                        <a:buSzTx/>
                        <a:buFontTx/>
                        <a:buNone/>
                        <a:tabLst/>
                        <a:defRPr/>
                      </a:pPr>
                      <a:r>
                        <a:rPr lang="en-US" sz="1000" dirty="0">
                          <a:solidFill>
                            <a:schemeClr val="tx1"/>
                          </a:solidFill>
                          <a:effectLst/>
                          <a:latin typeface="+mj-lt"/>
                          <a:ea typeface="Times New Roman" panose="02020603050405020304" pitchFamily="18" charset="0"/>
                          <a:cs typeface="Times New Roman" panose="02020603050405020304" pitchFamily="18" charset="0"/>
                        </a:rPr>
                        <a:t>Include</a:t>
                      </a:r>
                      <a:r>
                        <a:rPr lang="en-US" sz="1000" baseline="0" dirty="0">
                          <a:solidFill>
                            <a:schemeClr val="tx1"/>
                          </a:solidFill>
                          <a:effectLst/>
                          <a:latin typeface="+mj-lt"/>
                          <a:ea typeface="Times New Roman" panose="02020603050405020304" pitchFamily="18" charset="0"/>
                          <a:cs typeface="Times New Roman" panose="02020603050405020304" pitchFamily="18" charset="0"/>
                        </a:rPr>
                        <a:t> campus closure in this section. </a:t>
                      </a:r>
                      <a:r>
                        <a:rPr lang="en-US" sz="1000" dirty="0">
                          <a:solidFill>
                            <a:schemeClr val="tx1"/>
                          </a:solidFill>
                          <a:effectLst/>
                          <a:latin typeface="+mj-lt"/>
                          <a:ea typeface="Times New Roman" panose="02020603050405020304" pitchFamily="18" charset="0"/>
                          <a:cs typeface="Times New Roman" panose="02020603050405020304" pitchFamily="18" charset="0"/>
                        </a:rPr>
                        <a:t>Plan for the campus operations</a:t>
                      </a:r>
                      <a:r>
                        <a:rPr lang="en-US" sz="1000" baseline="0" dirty="0">
                          <a:solidFill>
                            <a:schemeClr val="tx1"/>
                          </a:solidFill>
                          <a:effectLst/>
                          <a:latin typeface="+mj-lt"/>
                          <a:ea typeface="Times New Roman" panose="02020603050405020304" pitchFamily="18" charset="0"/>
                          <a:cs typeface="Times New Roman" panose="02020603050405020304" pitchFamily="18" charset="0"/>
                        </a:rPr>
                        <a:t> to be reduced, suspended or</a:t>
                      </a:r>
                      <a:r>
                        <a:rPr lang="en-US" sz="1000" dirty="0">
                          <a:solidFill>
                            <a:schemeClr val="tx1"/>
                          </a:solidFill>
                          <a:effectLst/>
                          <a:latin typeface="+mj-lt"/>
                          <a:ea typeface="Times New Roman" panose="02020603050405020304" pitchFamily="18" charset="0"/>
                          <a:cs typeface="Times New Roman" panose="02020603050405020304" pitchFamily="18" charset="0"/>
                        </a:rPr>
                        <a:t> closed for 7 days. </a:t>
                      </a:r>
                    </a:p>
                    <a:p>
                      <a:pPr marL="0" marR="0" lvl="0" indent="0" algn="l" defTabSz="914400" rtl="0" eaLnBrk="1" fontAlgn="auto" latinLnBrk="0" hangingPunct="1">
                        <a:lnSpc>
                          <a:spcPct val="115000"/>
                        </a:lnSpc>
                        <a:spcBef>
                          <a:spcPts val="200"/>
                        </a:spcBef>
                        <a:spcAft>
                          <a:spcPts val="200"/>
                        </a:spcAft>
                        <a:buClrTx/>
                        <a:buSzTx/>
                        <a:buFontTx/>
                        <a:buNone/>
                        <a:tabLst/>
                        <a:defRPr/>
                      </a:pPr>
                      <a:r>
                        <a:rPr lang="en-US" sz="1000" dirty="0">
                          <a:solidFill>
                            <a:schemeClr val="tx1"/>
                          </a:solidFill>
                          <a:effectLst/>
                          <a:latin typeface="+mj-lt"/>
                          <a:ea typeface="Times New Roman" panose="02020603050405020304" pitchFamily="18" charset="0"/>
                          <a:cs typeface="Times New Roman" panose="02020603050405020304" pitchFamily="18" charset="0"/>
                        </a:rPr>
                        <a:t>Plan for a disruption curriculum activity for 5 to 7 Days. The assumption is that the curriculum end period will not change.</a:t>
                      </a:r>
                    </a:p>
                    <a:p>
                      <a:pPr marL="0" marR="0" lvl="0" indent="0" algn="l" defTabSz="914400" rtl="0" eaLnBrk="1" fontAlgn="auto" latinLnBrk="0" hangingPunct="1">
                        <a:lnSpc>
                          <a:spcPct val="115000"/>
                        </a:lnSpc>
                        <a:spcBef>
                          <a:spcPts val="200"/>
                        </a:spcBef>
                        <a:spcAft>
                          <a:spcPts val="200"/>
                        </a:spcAft>
                        <a:buClrTx/>
                        <a:buSzTx/>
                        <a:buFontTx/>
                        <a:buNone/>
                        <a:tabLst/>
                        <a:defRPr/>
                      </a:pPr>
                      <a:r>
                        <a:rPr lang="en-US" sz="1000" dirty="0">
                          <a:solidFill>
                            <a:schemeClr val="tx1"/>
                          </a:solidFill>
                          <a:effectLst/>
                          <a:latin typeface="+mj-lt"/>
                          <a:ea typeface="Times New Roman" panose="02020603050405020304" pitchFamily="18" charset="0"/>
                          <a:cs typeface="Times New Roman" panose="02020603050405020304" pitchFamily="18" charset="0"/>
                        </a:rPr>
                        <a:t>Plan for disruption of research</a:t>
                      </a:r>
                      <a:r>
                        <a:rPr lang="en-US" sz="1000" baseline="0" dirty="0">
                          <a:solidFill>
                            <a:schemeClr val="tx1"/>
                          </a:solidFill>
                          <a:effectLst/>
                          <a:latin typeface="+mj-lt"/>
                          <a:ea typeface="Times New Roman" panose="02020603050405020304" pitchFamily="18" charset="0"/>
                          <a:cs typeface="Times New Roman" panose="02020603050405020304" pitchFamily="18" charset="0"/>
                        </a:rPr>
                        <a:t> a</a:t>
                      </a:r>
                      <a:r>
                        <a:rPr lang="en-US" sz="1000" dirty="0">
                          <a:solidFill>
                            <a:schemeClr val="tx1"/>
                          </a:solidFill>
                          <a:effectLst/>
                          <a:latin typeface="+mj-lt"/>
                          <a:ea typeface="Times New Roman" panose="02020603050405020304" pitchFamily="18" charset="0"/>
                          <a:cs typeface="Times New Roman" panose="02020603050405020304" pitchFamily="18" charset="0"/>
                        </a:rPr>
                        <a:t>ctivity for 5 to 7 Days. Strategies/contracts should be developed based on the uniqueness of the type of research.</a:t>
                      </a: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942857"/>
                  </a:ext>
                </a:extLst>
              </a:tr>
              <a:tr h="1298175">
                <a:tc>
                  <a:txBody>
                    <a:bodyPr/>
                    <a:lstStyle/>
                    <a:p>
                      <a:pPr marL="0" marR="0">
                        <a:lnSpc>
                          <a:spcPct val="115000"/>
                        </a:lnSpc>
                        <a:spcBef>
                          <a:spcPts val="200"/>
                        </a:spcBef>
                        <a:spcAft>
                          <a:spcPts val="20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Loss of Key</a:t>
                      </a:r>
                      <a:r>
                        <a:rPr lang="en-US" sz="1000" b="1" baseline="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Personnel</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9700"/>
                    </a:solidFill>
                  </a:tcPr>
                </a:tc>
                <a:tc>
                  <a:txBody>
                    <a:bodyPr/>
                    <a:lstStyle/>
                    <a:p>
                      <a:pPr marL="0" marR="0">
                        <a:lnSpc>
                          <a:spcPct val="115000"/>
                        </a:lnSpc>
                        <a:spcBef>
                          <a:spcPts val="200"/>
                        </a:spcBef>
                        <a:spcAft>
                          <a:spcPts val="200"/>
                        </a:spcAft>
                      </a:pPr>
                      <a:r>
                        <a:rPr lang="en-US" sz="1000" dirty="0">
                          <a:effectLst/>
                          <a:latin typeface="+mj-lt"/>
                          <a:ea typeface="Times New Roman" panose="02020603050405020304" pitchFamily="18" charset="0"/>
                          <a:cs typeface="Times New Roman" panose="02020603050405020304" pitchFamily="18" charset="0"/>
                        </a:rPr>
                        <a:t>Plan for a 33% absentee rate.</a:t>
                      </a:r>
                    </a:p>
                    <a:p>
                      <a:pPr marL="0" marR="0" lvl="0" indent="0" algn="l" defTabSz="914400" rtl="0" eaLnBrk="1" fontAlgn="auto" latinLnBrk="0" hangingPunct="1">
                        <a:lnSpc>
                          <a:spcPct val="115000"/>
                        </a:lnSpc>
                        <a:spcBef>
                          <a:spcPts val="200"/>
                        </a:spcBef>
                        <a:spcAft>
                          <a:spcPts val="200"/>
                        </a:spcAft>
                        <a:buClrTx/>
                        <a:buSzTx/>
                        <a:buFontTx/>
                        <a:buNone/>
                        <a:tabLst/>
                        <a:defRPr/>
                      </a:pPr>
                      <a:r>
                        <a:rPr lang="en-US" sz="1000" kern="1200" dirty="0">
                          <a:solidFill>
                            <a:schemeClr val="tx1"/>
                          </a:solidFill>
                          <a:effectLst/>
                          <a:latin typeface="+mn-lt"/>
                          <a:ea typeface="Times New Roman" panose="02020603050405020304" pitchFamily="18" charset="0"/>
                          <a:cs typeface="Times New Roman" panose="02020603050405020304" pitchFamily="18" charset="0"/>
                        </a:rPr>
                        <a:t>Identify designated employees that will be called upon to perform essential functions.</a:t>
                      </a:r>
                    </a:p>
                    <a:p>
                      <a:pPr marL="0" marR="0" lvl="0" indent="0" algn="l" defTabSz="914400" rtl="0" eaLnBrk="1" fontAlgn="auto" latinLnBrk="0" hangingPunct="1">
                        <a:lnSpc>
                          <a:spcPct val="115000"/>
                        </a:lnSpc>
                        <a:spcBef>
                          <a:spcPts val="200"/>
                        </a:spcBef>
                        <a:spcAft>
                          <a:spcPts val="200"/>
                        </a:spcAft>
                        <a:buClrTx/>
                        <a:buSzTx/>
                        <a:buFontTx/>
                        <a:buNone/>
                        <a:tabLst/>
                        <a:defRPr/>
                      </a:pPr>
                      <a:r>
                        <a:rPr lang="en-US" sz="1000" kern="1200" dirty="0">
                          <a:solidFill>
                            <a:schemeClr val="tx1"/>
                          </a:solidFill>
                          <a:effectLst/>
                          <a:latin typeface="+mn-lt"/>
                          <a:ea typeface="Times New Roman" panose="02020603050405020304" pitchFamily="18" charset="0"/>
                          <a:cs typeface="Times New Roman" panose="02020603050405020304" pitchFamily="18" charset="0"/>
                        </a:rPr>
                        <a:t>Employee designations may change depending on the type of emergency or its duration. </a:t>
                      </a:r>
                    </a:p>
                    <a:p>
                      <a:pPr marL="0" marR="0" lvl="0" indent="0" algn="l" defTabSz="914400" rtl="0" eaLnBrk="1" fontAlgn="auto" latinLnBrk="0" hangingPunct="1">
                        <a:lnSpc>
                          <a:spcPct val="115000"/>
                        </a:lnSpc>
                        <a:spcBef>
                          <a:spcPts val="200"/>
                        </a:spcBef>
                        <a:spcAft>
                          <a:spcPts val="200"/>
                        </a:spcAft>
                        <a:buClrTx/>
                        <a:buSzTx/>
                        <a:buFontTx/>
                        <a:buNone/>
                        <a:tabLst/>
                        <a:defRPr/>
                      </a:pPr>
                      <a:r>
                        <a:rPr lang="en-US" sz="1000" kern="1200" dirty="0">
                          <a:solidFill>
                            <a:schemeClr val="tx1"/>
                          </a:solidFill>
                          <a:effectLst/>
                          <a:latin typeface="+mn-lt"/>
                          <a:ea typeface="Times New Roman" panose="02020603050405020304" pitchFamily="18" charset="0"/>
                          <a:cs typeface="Times New Roman" panose="02020603050405020304" pitchFamily="18" charset="0"/>
                        </a:rPr>
                        <a:t>Clarify roles and expectations of non-designated employees who may be asked to work remotely.</a:t>
                      </a:r>
                    </a:p>
                  </a:txBody>
                  <a:tcPr marL="35852" marR="35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542184"/>
                  </a:ext>
                </a:extLst>
              </a:tr>
            </a:tbl>
          </a:graphicData>
        </a:graphic>
      </p:graphicFrame>
    </p:spTree>
    <p:extLst>
      <p:ext uri="{BB962C8B-B14F-4D97-AF65-F5344CB8AC3E}">
        <p14:creationId xmlns:p14="http://schemas.microsoft.com/office/powerpoint/2010/main" val="32384619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4088" y="610137"/>
            <a:ext cx="7573617" cy="5139869"/>
          </a:xfrm>
          <a:prstGeom prst="rect">
            <a:avLst/>
          </a:prstGeom>
          <a:noFill/>
        </p:spPr>
        <p:txBody>
          <a:bodyPr wrap="square" rtlCol="0">
            <a:spAutoFit/>
          </a:bodyPr>
          <a:lstStyle/>
          <a:p>
            <a:pPr algn="ctr"/>
            <a:r>
              <a:rPr lang="en-US" sz="3600" dirty="0"/>
              <a:t>Welcome UCSC Business Continuity Coordinators! </a:t>
            </a:r>
          </a:p>
          <a:p>
            <a:pPr algn="ctr"/>
            <a:endParaRPr lang="en-US" sz="3600" dirty="0"/>
          </a:p>
          <a:p>
            <a:pPr algn="ctr"/>
            <a:endParaRPr lang="en-US" sz="3600" dirty="0"/>
          </a:p>
          <a:p>
            <a:pPr algn="ctr"/>
            <a:r>
              <a:rPr lang="en-US" sz="3600" dirty="0"/>
              <a:t>On behalf of the faculty, staff, students and visitors, THANK YOU for your continued service in assuming this role!</a:t>
            </a:r>
          </a:p>
          <a:p>
            <a:pPr algn="ctr"/>
            <a:endParaRPr lang="en-US" sz="3600" dirty="0"/>
          </a:p>
          <a:p>
            <a:endParaRPr lang="en-US" sz="4000" dirty="0"/>
          </a:p>
        </p:txBody>
      </p:sp>
      <p:sp>
        <p:nvSpPr>
          <p:cNvPr id="2" name="Date Placeholder 1"/>
          <p:cNvSpPr>
            <a:spLocks noGrp="1"/>
          </p:cNvSpPr>
          <p:nvPr>
            <p:ph type="dt" sz="half" idx="10"/>
          </p:nvPr>
        </p:nvSpPr>
        <p:spPr/>
        <p:txBody>
          <a:bodyPr/>
          <a:lstStyle/>
          <a:p>
            <a:fld id="{CE3A12CE-2F46-4FAB-BC91-90DA7A9513C5}" type="datetime1">
              <a:rPr lang="en-US" smtClean="0"/>
              <a:t>11/22/2021</a:t>
            </a:fld>
            <a:endParaRPr lang="en-US" dirty="0"/>
          </a:p>
        </p:txBody>
      </p:sp>
    </p:spTree>
    <p:extLst>
      <p:ext uri="{BB962C8B-B14F-4D97-AF65-F5344CB8AC3E}">
        <p14:creationId xmlns:p14="http://schemas.microsoft.com/office/powerpoint/2010/main" val="213841147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a:t>
            </a:r>
          </a:p>
        </p:txBody>
      </p:sp>
      <p:sp>
        <p:nvSpPr>
          <p:cNvPr id="4" name="Date Placeholder 3"/>
          <p:cNvSpPr>
            <a:spLocks noGrp="1"/>
          </p:cNvSpPr>
          <p:nvPr>
            <p:ph type="dt" sz="half" idx="10"/>
          </p:nvPr>
        </p:nvSpPr>
        <p:spPr/>
        <p:txBody>
          <a:bodyPr/>
          <a:lstStyle/>
          <a:p>
            <a:fld id="{DF509EF8-A269-4AA3-B267-A929859EDCF9}" type="datetime1">
              <a:rPr lang="en-US" smtClean="0"/>
              <a:t>11/22/2021</a:t>
            </a:fld>
            <a:endParaRPr lang="en-US" dirty="0"/>
          </a:p>
        </p:txBody>
      </p:sp>
      <p:sp>
        <p:nvSpPr>
          <p:cNvPr id="6" name="Content Placeholder 5"/>
          <p:cNvSpPr>
            <a:spLocks noGrp="1"/>
          </p:cNvSpPr>
          <p:nvPr>
            <p:ph idx="1"/>
          </p:nvPr>
        </p:nvSpPr>
        <p:spPr/>
        <p:txBody>
          <a:bodyPr>
            <a:normAutofit lnSpcReduction="10000"/>
          </a:bodyPr>
          <a:lstStyle/>
          <a:p>
            <a:r>
              <a:rPr lang="en-US" dirty="0"/>
              <a:t>During a large scale disaster,  the recovery effort will be led by the Emergency Operations Center (EOC) Team. It is important that your Department liaisons work closely with the EOC to ensure efficient and economically sound recovery.</a:t>
            </a:r>
          </a:p>
          <a:p>
            <a:r>
              <a:rPr lang="en-US" dirty="0"/>
              <a:t>In some instances you may have to resume operations at an alternative site.</a:t>
            </a:r>
          </a:p>
          <a:p>
            <a:r>
              <a:rPr lang="en-US" dirty="0"/>
              <a:t>If you need to re-enter a structure to recover equipment and files, you must wait until the building inspection process has been completed. </a:t>
            </a:r>
          </a:p>
        </p:txBody>
      </p:sp>
    </p:spTree>
    <p:extLst>
      <p:ext uri="{BB962C8B-B14F-4D97-AF65-F5344CB8AC3E}">
        <p14:creationId xmlns:p14="http://schemas.microsoft.com/office/powerpoint/2010/main" val="448900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Continued…</a:t>
            </a:r>
          </a:p>
        </p:txBody>
      </p:sp>
      <p:sp>
        <p:nvSpPr>
          <p:cNvPr id="3" name="Content Placeholder 2"/>
          <p:cNvSpPr>
            <a:spLocks noGrp="1"/>
          </p:cNvSpPr>
          <p:nvPr>
            <p:ph idx="1"/>
          </p:nvPr>
        </p:nvSpPr>
        <p:spPr/>
        <p:txBody>
          <a:bodyPr/>
          <a:lstStyle/>
          <a:p>
            <a:pPr marL="0" indent="0">
              <a:buNone/>
            </a:pPr>
            <a:endParaRPr lang="en-US" dirty="0">
              <a:solidFill>
                <a:srgbClr val="FFC000"/>
              </a:solidFill>
            </a:endParaRPr>
          </a:p>
          <a:p>
            <a:pPr marL="0" indent="0">
              <a:buNone/>
            </a:pPr>
            <a:r>
              <a:rPr lang="en-US" b="1" dirty="0"/>
              <a:t>Large scale disaster recoveries will be coordinated by the EOC. Small, single Department damaging events should be coordinated with campus service officers (areas related) and the affected Department(s).</a:t>
            </a:r>
          </a:p>
          <a:p>
            <a:pPr marL="0" indent="0">
              <a:buNone/>
            </a:pPr>
            <a:endParaRPr lang="en-US" dirty="0">
              <a:solidFill>
                <a:srgbClr val="FFC000"/>
              </a:solidFill>
            </a:endParaRPr>
          </a:p>
          <a:p>
            <a:pPr marL="0" indent="0">
              <a:buNone/>
            </a:pPr>
            <a:endParaRPr lang="en-US" dirty="0">
              <a:solidFill>
                <a:srgbClr val="FFC000"/>
              </a:solidFill>
            </a:endParaRPr>
          </a:p>
        </p:txBody>
      </p:sp>
      <p:sp>
        <p:nvSpPr>
          <p:cNvPr id="4" name="Date Placeholder 3"/>
          <p:cNvSpPr>
            <a:spLocks noGrp="1"/>
          </p:cNvSpPr>
          <p:nvPr>
            <p:ph type="dt" sz="half" idx="10"/>
          </p:nvPr>
        </p:nvSpPr>
        <p:spPr/>
        <p:txBody>
          <a:bodyPr/>
          <a:lstStyle/>
          <a:p>
            <a:fld id="{1FF38719-A056-47C2-868E-2B4F74A221BF}" type="datetime1">
              <a:rPr lang="en-US" smtClean="0"/>
              <a:t>11/22/2021</a:t>
            </a:fld>
            <a:endParaRPr lang="en-US" dirty="0"/>
          </a:p>
        </p:txBody>
      </p:sp>
    </p:spTree>
    <p:extLst>
      <p:ext uri="{BB962C8B-B14F-4D97-AF65-F5344CB8AC3E}">
        <p14:creationId xmlns:p14="http://schemas.microsoft.com/office/powerpoint/2010/main" val="161985216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Include this in your Plan!</a:t>
            </a:r>
          </a:p>
        </p:txBody>
      </p:sp>
      <p:sp>
        <p:nvSpPr>
          <p:cNvPr id="3" name="Content Placeholder 2"/>
          <p:cNvSpPr>
            <a:spLocks noGrp="1"/>
          </p:cNvSpPr>
          <p:nvPr>
            <p:ph idx="1"/>
          </p:nvPr>
        </p:nvSpPr>
        <p:spPr/>
        <p:txBody>
          <a:bodyPr/>
          <a:lstStyle/>
          <a:p>
            <a:r>
              <a:rPr lang="en-US" dirty="0"/>
              <a:t>Phone Tree</a:t>
            </a:r>
          </a:p>
          <a:p>
            <a:r>
              <a:rPr lang="en-US" dirty="0"/>
              <a:t>Leadership</a:t>
            </a:r>
          </a:p>
          <a:p>
            <a:r>
              <a:rPr lang="en-US" dirty="0"/>
              <a:t>Communication Liaison</a:t>
            </a:r>
          </a:p>
          <a:p>
            <a:r>
              <a:rPr lang="en-US" dirty="0"/>
              <a:t>Department Roster and Evacuation Roles</a:t>
            </a:r>
            <a:endParaRPr lang="en-US" dirty="0">
              <a:solidFill>
                <a:srgbClr val="FFC000"/>
              </a:solidFill>
            </a:endParaRPr>
          </a:p>
        </p:txBody>
      </p:sp>
      <p:sp>
        <p:nvSpPr>
          <p:cNvPr id="4" name="Date Placeholder 3"/>
          <p:cNvSpPr>
            <a:spLocks noGrp="1"/>
          </p:cNvSpPr>
          <p:nvPr>
            <p:ph type="dt" sz="half" idx="10"/>
          </p:nvPr>
        </p:nvSpPr>
        <p:spPr/>
        <p:txBody>
          <a:bodyPr/>
          <a:lstStyle/>
          <a:p>
            <a:fld id="{79C494CF-2EFE-4B41-9AD5-A71819D3C23F}" type="datetime1">
              <a:rPr lang="en-US" smtClean="0"/>
              <a:t>11/22/2021</a:t>
            </a:fld>
            <a:endParaRPr lang="en-US" dirty="0"/>
          </a:p>
        </p:txBody>
      </p:sp>
    </p:spTree>
    <p:extLst>
      <p:ext uri="{BB962C8B-B14F-4D97-AF65-F5344CB8AC3E}">
        <p14:creationId xmlns:p14="http://schemas.microsoft.com/office/powerpoint/2010/main" val="350866378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C9B2-0D82-4A78-96F4-DEC584D76C45}"/>
              </a:ext>
            </a:extLst>
          </p:cNvPr>
          <p:cNvSpPr>
            <a:spLocks noGrp="1"/>
          </p:cNvSpPr>
          <p:nvPr>
            <p:ph type="title"/>
          </p:nvPr>
        </p:nvSpPr>
        <p:spPr/>
        <p:txBody>
          <a:bodyPr/>
          <a:lstStyle/>
          <a:p>
            <a:r>
              <a:rPr lang="en-US" dirty="0"/>
              <a:t>Next Steps… Maintaining Your Plan</a:t>
            </a:r>
          </a:p>
        </p:txBody>
      </p:sp>
      <p:sp>
        <p:nvSpPr>
          <p:cNvPr id="4" name="Date Placeholder 3">
            <a:extLst>
              <a:ext uri="{FF2B5EF4-FFF2-40B4-BE49-F238E27FC236}">
                <a16:creationId xmlns:a16="http://schemas.microsoft.com/office/drawing/2014/main" id="{A1E25083-5F1E-454B-870F-A63962BD5D55}"/>
              </a:ext>
            </a:extLst>
          </p:cNvPr>
          <p:cNvSpPr>
            <a:spLocks noGrp="1"/>
          </p:cNvSpPr>
          <p:nvPr>
            <p:ph type="dt" sz="half" idx="10"/>
          </p:nvPr>
        </p:nvSpPr>
        <p:spPr/>
        <p:txBody>
          <a:bodyPr/>
          <a:lstStyle/>
          <a:p>
            <a:fld id="{F74AB892-0E72-4CF0-9C20-332118BEBEA6}" type="datetime1">
              <a:rPr lang="en-US" smtClean="0"/>
              <a:t>11/22/2021</a:t>
            </a:fld>
            <a:endParaRPr lang="en-US" dirty="0"/>
          </a:p>
        </p:txBody>
      </p:sp>
      <p:sp>
        <p:nvSpPr>
          <p:cNvPr id="5" name="Content Placeholder 2">
            <a:extLst>
              <a:ext uri="{FF2B5EF4-FFF2-40B4-BE49-F238E27FC236}">
                <a16:creationId xmlns:a16="http://schemas.microsoft.com/office/drawing/2014/main" id="{10C29236-5235-42F8-B918-751BA1F7EF5D}"/>
              </a:ext>
            </a:extLst>
          </p:cNvPr>
          <p:cNvSpPr>
            <a:spLocks noGrp="1"/>
          </p:cNvSpPr>
          <p:nvPr>
            <p:ph idx="1"/>
          </p:nvPr>
        </p:nvSpPr>
        <p:spPr>
          <a:xfrm>
            <a:off x="457200" y="1600200"/>
            <a:ext cx="8229600" cy="4525963"/>
          </a:xfrm>
        </p:spPr>
        <p:txBody>
          <a:bodyPr>
            <a:normAutofit lnSpcReduction="10000"/>
          </a:bodyPr>
          <a:lstStyle/>
          <a:p>
            <a:r>
              <a:rPr lang="en-US" dirty="0"/>
              <a:t>Review and update your plan(s)</a:t>
            </a:r>
          </a:p>
          <a:p>
            <a:pPr lvl="1"/>
            <a:r>
              <a:rPr lang="en-US" dirty="0"/>
              <a:t>Plan IT information</a:t>
            </a:r>
          </a:p>
          <a:p>
            <a:pPr lvl="1"/>
            <a:r>
              <a:rPr lang="en-US" dirty="0"/>
              <a:t>EF IT strategies, applications/services (include MTD, MTDL, explanations)</a:t>
            </a:r>
          </a:p>
          <a:p>
            <a:r>
              <a:rPr lang="en-US" dirty="0"/>
              <a:t>Contact me:</a:t>
            </a:r>
          </a:p>
          <a:p>
            <a:pPr lvl="1"/>
            <a:r>
              <a:rPr lang="en-US" dirty="0"/>
              <a:t>Report Campus Essential Functions</a:t>
            </a:r>
          </a:p>
          <a:p>
            <a:pPr lvl="1"/>
            <a:r>
              <a:rPr lang="en-US" dirty="0"/>
              <a:t>IT Applications not listed</a:t>
            </a:r>
          </a:p>
          <a:p>
            <a:pPr lvl="1"/>
            <a:r>
              <a:rPr lang="en-US" dirty="0"/>
              <a:t>Questions</a:t>
            </a:r>
          </a:p>
          <a:p>
            <a:r>
              <a:rPr lang="en-US" dirty="0"/>
              <a:t>Attend Continuity Workshops!</a:t>
            </a:r>
          </a:p>
        </p:txBody>
      </p:sp>
    </p:spTree>
    <p:extLst>
      <p:ext uri="{BB962C8B-B14F-4D97-AF65-F5344CB8AC3E}">
        <p14:creationId xmlns:p14="http://schemas.microsoft.com/office/powerpoint/2010/main" val="190032322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…with YOUR plan your Department is on it’s way to the road of recovery and resumption</a:t>
            </a:r>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181350" y="2458244"/>
            <a:ext cx="5829300" cy="2809875"/>
          </a:xfrm>
        </p:spPr>
      </p:pic>
      <p:sp>
        <p:nvSpPr>
          <p:cNvPr id="4" name="Date Placeholder 3"/>
          <p:cNvSpPr>
            <a:spLocks noGrp="1"/>
          </p:cNvSpPr>
          <p:nvPr>
            <p:ph type="dt" sz="half" idx="10"/>
          </p:nvPr>
        </p:nvSpPr>
        <p:spPr/>
        <p:txBody>
          <a:bodyPr/>
          <a:lstStyle/>
          <a:p>
            <a:fld id="{ECBC74DC-CFD6-484C-A855-5443DEB099A8}" type="datetime1">
              <a:rPr lang="en-US" smtClean="0"/>
              <a:t>11/22/2021</a:t>
            </a:fld>
            <a:endParaRPr lang="en-US" dirty="0"/>
          </a:p>
        </p:txBody>
      </p:sp>
      <p:pic>
        <p:nvPicPr>
          <p:cNvPr id="6" name="01 - Eye of the Tiger">
            <a:hlinkClick r:id="" action="ppaction://media"/>
          </p:cNvPr>
          <p:cNvPicPr>
            <a:picLocks noChangeAspect="1"/>
          </p:cNvPicPr>
          <p:nvPr>
            <a:audioFile r:link="rId2"/>
            <p:extLst>
              <p:ext uri="{DAA4B4D4-6D71-4841-9C94-3DE7FCFB9230}">
                <p14:media xmlns:p14="http://schemas.microsoft.com/office/powerpoint/2010/main" r:embed="rId1">
                  <p14:fade out="100"/>
                </p14:media>
              </p:ext>
            </p:extLst>
          </p:nvPr>
        </p:nvPicPr>
        <p:blipFill>
          <a:blip r:embed="rId6"/>
          <a:stretch>
            <a:fillRect/>
          </a:stretch>
        </p:blipFill>
        <p:spPr>
          <a:xfrm>
            <a:off x="790428" y="5403186"/>
            <a:ext cx="487363" cy="487363"/>
          </a:xfrm>
          <a:prstGeom prst="rect">
            <a:avLst/>
          </a:prstGeom>
        </p:spPr>
      </p:pic>
    </p:spTree>
    <p:extLst>
      <p:ext uri="{BB962C8B-B14F-4D97-AF65-F5344CB8AC3E}">
        <p14:creationId xmlns:p14="http://schemas.microsoft.com/office/powerpoint/2010/main" val="208224886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00" fill="hold"/>
                                        <p:tgtEl>
                                          <p:spTgt spid="6"/>
                                        </p:tgtEl>
                                      </p:cBhvr>
                                    </p:cmd>
                                  </p:childTnLst>
                                </p:cTn>
                              </p:par>
                            </p:childTnLst>
                          </p:cTn>
                        </p:par>
                      </p:childTnLst>
                    </p:cTn>
                  </p:par>
                </p:childTnLst>
              </p:cTn>
              <p:nextCondLst>
                <p:cond evt="onClick" delay="0">
                  <p:tgtEl>
                    <p:spTgt spid="6"/>
                  </p:tgtEl>
                </p:cond>
              </p:nextCondLst>
            </p:seq>
            <p:audio>
              <p:cMediaNode vol="8000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24" t="-669" r="324" b="12132"/>
          <a:stretch/>
        </p:blipFill>
        <p:spPr>
          <a:xfrm>
            <a:off x="1950155" y="-92579"/>
            <a:ext cx="8048979" cy="5961232"/>
          </a:xfrm>
          <a:prstGeom prst="rect">
            <a:avLst/>
          </a:prstGeom>
        </p:spPr>
      </p:pic>
      <p:pic>
        <p:nvPicPr>
          <p:cNvPr id="7" name="Picture 6"/>
          <p:cNvPicPr>
            <a:picLocks noChangeAspect="1"/>
          </p:cNvPicPr>
          <p:nvPr/>
        </p:nvPicPr>
        <p:blipFill rotWithShape="1">
          <a:blip r:embed="rId4"/>
          <a:srcRect l="3444" t="10521" r="3499" b="7496"/>
          <a:stretch/>
        </p:blipFill>
        <p:spPr>
          <a:xfrm>
            <a:off x="3251201" y="774698"/>
            <a:ext cx="6629400" cy="3977606"/>
          </a:xfrm>
          <a:prstGeom prst="rect">
            <a:avLst/>
          </a:prstGeom>
        </p:spPr>
      </p:pic>
      <p:sp>
        <p:nvSpPr>
          <p:cNvPr id="2" name="Rectangle 1"/>
          <p:cNvSpPr/>
          <p:nvPr/>
        </p:nvSpPr>
        <p:spPr>
          <a:xfrm>
            <a:off x="4548152" y="5727700"/>
            <a:ext cx="3461460"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Questions?</a:t>
            </a:r>
          </a:p>
        </p:txBody>
      </p:sp>
      <p:sp>
        <p:nvSpPr>
          <p:cNvPr id="3" name="Date Placeholder 2"/>
          <p:cNvSpPr>
            <a:spLocks noGrp="1"/>
          </p:cNvSpPr>
          <p:nvPr>
            <p:ph type="dt" sz="half" idx="10"/>
          </p:nvPr>
        </p:nvSpPr>
        <p:spPr/>
        <p:txBody>
          <a:bodyPr/>
          <a:lstStyle/>
          <a:p>
            <a:fld id="{B6CDFB6E-6C26-4B2D-83FE-6F37359FDB2C}" type="datetime1">
              <a:rPr lang="en-US" smtClean="0"/>
              <a:t>11/22/2021</a:t>
            </a:fld>
            <a:endParaRPr lang="en-US" dirty="0"/>
          </a:p>
        </p:txBody>
      </p:sp>
    </p:spTree>
    <p:extLst>
      <p:ext uri="{BB962C8B-B14F-4D97-AF65-F5344CB8AC3E}">
        <p14:creationId xmlns:p14="http://schemas.microsoft.com/office/powerpoint/2010/main" val="103510406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Contact Information for Questions or Assistance:</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Stephan Edgar, </a:t>
            </a:r>
            <a:r>
              <a:rPr lang="en-US" i="1" dirty="0"/>
              <a:t>Campus Business Continuity Planner</a:t>
            </a:r>
          </a:p>
          <a:p>
            <a:pPr marL="0" indent="0">
              <a:buNone/>
            </a:pPr>
            <a:r>
              <a:rPr lang="en-US" dirty="0"/>
              <a:t>E-mail: </a:t>
            </a:r>
            <a:r>
              <a:rPr lang="en-US" dirty="0">
                <a:hlinkClick r:id="rId3"/>
              </a:rPr>
              <a:t>sedgar@ucsc.edu</a:t>
            </a:r>
            <a:r>
              <a:rPr lang="en-US" dirty="0"/>
              <a:t> </a:t>
            </a:r>
          </a:p>
          <a:p>
            <a:pPr marL="0" indent="0">
              <a:buNone/>
            </a:pPr>
            <a:r>
              <a:rPr lang="en-US" dirty="0"/>
              <a:t>Phone: 831-459-2342</a:t>
            </a:r>
          </a:p>
        </p:txBody>
      </p:sp>
      <p:sp>
        <p:nvSpPr>
          <p:cNvPr id="5" name="Date Placeholder 4"/>
          <p:cNvSpPr>
            <a:spLocks noGrp="1"/>
          </p:cNvSpPr>
          <p:nvPr>
            <p:ph type="dt" sz="half" idx="10"/>
          </p:nvPr>
        </p:nvSpPr>
        <p:spPr/>
        <p:txBody>
          <a:bodyPr/>
          <a:lstStyle/>
          <a:p>
            <a:fld id="{64C462BD-5D5C-441E-AE63-AF19CBE4ECB8}" type="datetime1">
              <a:rPr lang="en-US" smtClean="0"/>
              <a:t>11/22/2021</a:t>
            </a:fld>
            <a:endParaRPr lang="en-US" dirty="0"/>
          </a:p>
        </p:txBody>
      </p:sp>
    </p:spTree>
    <p:extLst>
      <p:ext uri="{BB962C8B-B14F-4D97-AF65-F5344CB8AC3E}">
        <p14:creationId xmlns:p14="http://schemas.microsoft.com/office/powerpoint/2010/main" val="128921266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 Ready: Level 2 Overview</a:t>
            </a:r>
          </a:p>
        </p:txBody>
      </p:sp>
      <p:sp>
        <p:nvSpPr>
          <p:cNvPr id="3" name="Content Placeholder 2"/>
          <p:cNvSpPr>
            <a:spLocks noGrp="1"/>
          </p:cNvSpPr>
          <p:nvPr>
            <p:ph sz="quarter" idx="13"/>
          </p:nvPr>
        </p:nvSpPr>
        <p:spPr>
          <a:xfrm>
            <a:off x="913774" y="2027458"/>
            <a:ext cx="10363826" cy="3935736"/>
          </a:xfrm>
        </p:spPr>
        <p:txBody>
          <a:bodyPr>
            <a:normAutofit fontScale="85000" lnSpcReduction="20000"/>
          </a:bodyPr>
          <a:lstStyle/>
          <a:p>
            <a:r>
              <a:rPr lang="en-US" dirty="0"/>
              <a:t>Review of key terminology</a:t>
            </a:r>
          </a:p>
          <a:p>
            <a:r>
              <a:rPr lang="en-US" dirty="0"/>
              <a:t>Business Continuity Coordinator toolkit</a:t>
            </a:r>
          </a:p>
          <a:p>
            <a:r>
              <a:rPr lang="en-US" dirty="0"/>
              <a:t>Threats, hazards and risks</a:t>
            </a:r>
          </a:p>
          <a:p>
            <a:r>
              <a:rPr lang="en-US" dirty="0"/>
              <a:t>Essential functions</a:t>
            </a:r>
          </a:p>
          <a:p>
            <a:r>
              <a:rPr lang="en-US" dirty="0"/>
              <a:t>Effects of risks to essential functions</a:t>
            </a:r>
          </a:p>
          <a:p>
            <a:r>
              <a:rPr lang="en-US" dirty="0"/>
              <a:t>Mitigation of risks</a:t>
            </a:r>
          </a:p>
          <a:p>
            <a:r>
              <a:rPr lang="en-US" dirty="0"/>
              <a:t>Maintaining essential functions</a:t>
            </a:r>
          </a:p>
          <a:p>
            <a:r>
              <a:rPr lang="en-US" dirty="0"/>
              <a:t>Business impact analysis</a:t>
            </a:r>
          </a:p>
          <a:p>
            <a:r>
              <a:rPr lang="en-US" dirty="0"/>
              <a:t>Recovery and resumption</a:t>
            </a:r>
          </a:p>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9B9DAD8C-D778-444B-9780-743AA96F0363}" type="datetime1">
              <a:rPr lang="en-US" smtClean="0"/>
              <a:t>11/22/2021</a:t>
            </a:fld>
            <a:endParaRPr lang="en-US" dirty="0"/>
          </a:p>
        </p:txBody>
      </p:sp>
    </p:spTree>
    <p:extLst>
      <p:ext uri="{BB962C8B-B14F-4D97-AF65-F5344CB8AC3E}">
        <p14:creationId xmlns:p14="http://schemas.microsoft.com/office/powerpoint/2010/main" val="23746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Terminology</a:t>
            </a:r>
          </a:p>
        </p:txBody>
      </p:sp>
      <p:sp>
        <p:nvSpPr>
          <p:cNvPr id="3" name="Content Placeholder 2"/>
          <p:cNvSpPr>
            <a:spLocks noGrp="1"/>
          </p:cNvSpPr>
          <p:nvPr>
            <p:ph sz="quarter" idx="13"/>
          </p:nvPr>
        </p:nvSpPr>
        <p:spPr>
          <a:xfrm>
            <a:off x="913774" y="1416604"/>
            <a:ext cx="10363826" cy="4781721"/>
          </a:xfrm>
        </p:spPr>
        <p:txBody>
          <a:bodyPr>
            <a:normAutofit fontScale="40000" lnSpcReduction="20000"/>
          </a:bodyPr>
          <a:lstStyle/>
          <a:p>
            <a:r>
              <a:rPr lang="en-US" sz="4500" cap="none" dirty="0">
                <a:solidFill>
                  <a:srgbClr val="FFC000"/>
                </a:solidFill>
              </a:rPr>
              <a:t>Business Continuity: </a:t>
            </a:r>
            <a:r>
              <a:rPr lang="en-US" sz="4500" cap="none" dirty="0"/>
              <a:t>“The process of ensuring that your critical business functions are prepared to react to and recover from a business disruption with minimal amount of impact to your business.” </a:t>
            </a:r>
            <a:r>
              <a:rPr lang="en-US" sz="4500" i="1" cap="none" dirty="0"/>
              <a:t>Iowa University.</a:t>
            </a:r>
          </a:p>
          <a:p>
            <a:pPr marL="0" indent="0">
              <a:buNone/>
            </a:pPr>
            <a:endParaRPr lang="en-US" sz="4500" i="1" cap="none" dirty="0"/>
          </a:p>
          <a:p>
            <a:r>
              <a:rPr lang="en-US" sz="4500" cap="none" dirty="0">
                <a:solidFill>
                  <a:srgbClr val="FFC000"/>
                </a:solidFill>
              </a:rPr>
              <a:t>Risk: </a:t>
            </a:r>
            <a:r>
              <a:rPr lang="en-US" sz="4500" cap="none" dirty="0"/>
              <a:t>An organization’s vulnerability to hazards, including natural disasters and human-caused incidents that pose a threat to facilities or personnel.</a:t>
            </a:r>
          </a:p>
          <a:p>
            <a:pPr marL="0" indent="0">
              <a:buNone/>
            </a:pPr>
            <a:endParaRPr lang="en-US" sz="4500" cap="none" dirty="0"/>
          </a:p>
          <a:p>
            <a:r>
              <a:rPr lang="en-US" sz="4500" cap="none" dirty="0">
                <a:solidFill>
                  <a:srgbClr val="FFC000"/>
                </a:solidFill>
              </a:rPr>
              <a:t>Essential Functions: </a:t>
            </a:r>
            <a:r>
              <a:rPr lang="en-US" sz="4500" cap="none" dirty="0"/>
              <a:t>Are those organizational operations that are critical to the sustainability of the institution. They are required to be performed during and following a disruption to provide safety to the health to the business community, to continue vital services, maintain compliance, preserve research and resources, and sustain the economic base of the institution.</a:t>
            </a:r>
          </a:p>
          <a:p>
            <a:pPr marL="0" indent="0">
              <a:buNone/>
            </a:pPr>
            <a:endParaRPr lang="en-US" sz="4500" cap="none" dirty="0"/>
          </a:p>
          <a:p>
            <a:r>
              <a:rPr lang="en-US" sz="4500" cap="none" dirty="0">
                <a:solidFill>
                  <a:srgbClr val="FFC000"/>
                </a:solidFill>
              </a:rPr>
              <a:t>Mitigation: </a:t>
            </a:r>
            <a:r>
              <a:rPr lang="en-US" sz="4500" cap="none" dirty="0"/>
              <a:t>Eliminating or minimizing hazards that may result in a major emergency.</a:t>
            </a:r>
          </a:p>
          <a:p>
            <a:pPr marL="0" indent="0">
              <a:buNone/>
            </a:pPr>
            <a:endParaRPr lang="en-US" sz="4500" cap="none" dirty="0"/>
          </a:p>
          <a:p>
            <a:r>
              <a:rPr lang="en-US" sz="4500" cap="none" dirty="0">
                <a:solidFill>
                  <a:srgbClr val="FFC000"/>
                </a:solidFill>
              </a:rPr>
              <a:t>Recovery: </a:t>
            </a:r>
            <a:r>
              <a:rPr lang="en-US" sz="4500" cap="none" dirty="0"/>
              <a:t>Returning to a level of normalcy after an emergency has occurred.</a:t>
            </a:r>
          </a:p>
          <a:p>
            <a:pPr marL="0" indent="0">
              <a:buNone/>
            </a:pPr>
            <a:endParaRPr lang="en-US" sz="4500" cap="none" dirty="0"/>
          </a:p>
          <a:p>
            <a:r>
              <a:rPr lang="en-US" sz="4500" cap="none" dirty="0">
                <a:solidFill>
                  <a:srgbClr val="FFC000"/>
                </a:solidFill>
              </a:rPr>
              <a:t>Business Resumption: </a:t>
            </a:r>
            <a:r>
              <a:rPr lang="en-US" sz="4500" cap="none" dirty="0"/>
              <a:t>Addresses restoration of your business after an emergency and focuses on preventative measures. </a:t>
            </a:r>
          </a:p>
          <a:p>
            <a:pPr marL="0" indent="0">
              <a:buNone/>
            </a:pPr>
            <a:endParaRPr lang="en-US" cap="none" dirty="0"/>
          </a:p>
          <a:p>
            <a:pPr marL="0" indent="0">
              <a:buNone/>
            </a:pPr>
            <a:endParaRPr lang="en-US" cap="none" dirty="0"/>
          </a:p>
          <a:p>
            <a:pPr marL="0" indent="0">
              <a:buNone/>
            </a:pPr>
            <a:endParaRPr lang="en-US" cap="none" dirty="0"/>
          </a:p>
          <a:p>
            <a:pPr marL="0" indent="0">
              <a:buNone/>
            </a:pPr>
            <a:endParaRPr lang="en-US" cap="none" dirty="0"/>
          </a:p>
          <a:p>
            <a:pPr marL="0" indent="0">
              <a:buNone/>
            </a:pPr>
            <a:endParaRPr lang="en-US" cap="none" dirty="0"/>
          </a:p>
        </p:txBody>
      </p:sp>
      <p:sp>
        <p:nvSpPr>
          <p:cNvPr id="4" name="Date Placeholder 3"/>
          <p:cNvSpPr>
            <a:spLocks noGrp="1"/>
          </p:cNvSpPr>
          <p:nvPr>
            <p:ph type="dt" sz="half" idx="10"/>
          </p:nvPr>
        </p:nvSpPr>
        <p:spPr/>
        <p:txBody>
          <a:bodyPr/>
          <a:lstStyle/>
          <a:p>
            <a:fld id="{BCD4403C-919A-4C80-B48E-2694133CFA99}" type="datetime1">
              <a:rPr lang="en-US" smtClean="0"/>
              <a:t>11/22/2021</a:t>
            </a:fld>
            <a:endParaRPr lang="en-US" dirty="0"/>
          </a:p>
        </p:txBody>
      </p:sp>
    </p:spTree>
    <p:extLst>
      <p:ext uri="{BB962C8B-B14F-4D97-AF65-F5344CB8AC3E}">
        <p14:creationId xmlns:p14="http://schemas.microsoft.com/office/powerpoint/2010/main" val="53271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Threats, Hazards and Risks…Oh my!!!</a:t>
            </a:r>
          </a:p>
        </p:txBody>
      </p:sp>
      <p:sp>
        <p:nvSpPr>
          <p:cNvPr id="6" name="Content Placeholder 5"/>
          <p:cNvSpPr>
            <a:spLocks noGrp="1"/>
          </p:cNvSpPr>
          <p:nvPr>
            <p:ph idx="1"/>
          </p:nvPr>
        </p:nvSpPr>
        <p:spPr/>
        <p:txBody>
          <a:bodyPr/>
          <a:lstStyle/>
          <a:p>
            <a:pPr marL="0" indent="0">
              <a:buNone/>
            </a:pPr>
            <a:r>
              <a:rPr lang="en-US" dirty="0"/>
              <a:t>Earthquake: </a:t>
            </a:r>
          </a:p>
        </p:txBody>
      </p:sp>
      <p:sp>
        <p:nvSpPr>
          <p:cNvPr id="3" name="Date Placeholder 2"/>
          <p:cNvSpPr>
            <a:spLocks noGrp="1"/>
          </p:cNvSpPr>
          <p:nvPr>
            <p:ph type="dt" sz="half" idx="10"/>
          </p:nvPr>
        </p:nvSpPr>
        <p:spPr/>
        <p:txBody>
          <a:bodyPr/>
          <a:lstStyle/>
          <a:p>
            <a:fld id="{093A6156-50F0-4235-A85C-F534CF6B705A}" type="datetime1">
              <a:rPr lang="en-US" smtClean="0"/>
              <a:t>11/22/2021</a:t>
            </a:fld>
            <a:endParaRPr lang="en-US" dirty="0"/>
          </a:p>
        </p:txBody>
      </p:sp>
      <p:pic>
        <p:nvPicPr>
          <p:cNvPr id="7" name="haCP035HkGM"/>
          <p:cNvPicPr>
            <a:picLocks noRot="1" noChangeAspect="1"/>
          </p:cNvPicPr>
          <p:nvPr>
            <a:videoFile r:link="rId1"/>
          </p:nvPr>
        </p:nvPicPr>
        <p:blipFill>
          <a:blip r:embed="rId4"/>
          <a:stretch>
            <a:fillRect/>
          </a:stretch>
        </p:blipFill>
        <p:spPr>
          <a:xfrm>
            <a:off x="2596342" y="2143125"/>
            <a:ext cx="6999316" cy="4083108"/>
          </a:xfrm>
          <a:prstGeom prst="rect">
            <a:avLst/>
          </a:prstGeom>
        </p:spPr>
      </p:pic>
    </p:spTree>
    <p:extLst>
      <p:ext uri="{BB962C8B-B14F-4D97-AF65-F5344CB8AC3E}">
        <p14:creationId xmlns:p14="http://schemas.microsoft.com/office/powerpoint/2010/main" val="2164791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Threats, Hazards and Risks…Oh my!!!</a:t>
            </a:r>
          </a:p>
        </p:txBody>
      </p:sp>
      <p:sp>
        <p:nvSpPr>
          <p:cNvPr id="6" name="Content Placeholder 5"/>
          <p:cNvSpPr>
            <a:spLocks noGrp="1"/>
          </p:cNvSpPr>
          <p:nvPr>
            <p:ph idx="1"/>
          </p:nvPr>
        </p:nvSpPr>
        <p:spPr/>
        <p:txBody>
          <a:bodyPr/>
          <a:lstStyle/>
          <a:p>
            <a:pPr marL="0" indent="0">
              <a:buNone/>
            </a:pPr>
            <a:r>
              <a:rPr lang="en-US" dirty="0"/>
              <a:t>Wildland Fire: </a:t>
            </a:r>
          </a:p>
        </p:txBody>
      </p:sp>
      <p:sp>
        <p:nvSpPr>
          <p:cNvPr id="3" name="Date Placeholder 2"/>
          <p:cNvSpPr>
            <a:spLocks noGrp="1"/>
          </p:cNvSpPr>
          <p:nvPr>
            <p:ph type="dt" sz="half" idx="10"/>
          </p:nvPr>
        </p:nvSpPr>
        <p:spPr/>
        <p:txBody>
          <a:bodyPr/>
          <a:lstStyle/>
          <a:p>
            <a:fld id="{093A6156-50F0-4235-A85C-F534CF6B705A}" type="datetime1">
              <a:rPr lang="en-US" smtClean="0"/>
              <a:t>11/22/2021</a:t>
            </a:fld>
            <a:endParaRPr lang="en-US" dirty="0"/>
          </a:p>
        </p:txBody>
      </p:sp>
      <p:pic>
        <p:nvPicPr>
          <p:cNvPr id="4" name="xDC0NjOE6ho"/>
          <p:cNvPicPr>
            <a:picLocks noRot="1" noChangeAspect="1"/>
          </p:cNvPicPr>
          <p:nvPr>
            <a:videoFile r:link="rId1"/>
          </p:nvPr>
        </p:nvPicPr>
        <p:blipFill>
          <a:blip r:embed="rId4"/>
          <a:stretch>
            <a:fillRect/>
          </a:stretch>
        </p:blipFill>
        <p:spPr>
          <a:xfrm>
            <a:off x="2721033" y="2143125"/>
            <a:ext cx="6749935" cy="4099733"/>
          </a:xfrm>
          <a:prstGeom prst="rect">
            <a:avLst/>
          </a:prstGeom>
        </p:spPr>
      </p:pic>
    </p:spTree>
    <p:extLst>
      <p:ext uri="{BB962C8B-B14F-4D97-AF65-F5344CB8AC3E}">
        <p14:creationId xmlns:p14="http://schemas.microsoft.com/office/powerpoint/2010/main" val="3241653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Threats, Hazards and Risks…Oh my!!!</a:t>
            </a:r>
          </a:p>
        </p:txBody>
      </p:sp>
      <p:sp>
        <p:nvSpPr>
          <p:cNvPr id="6" name="Content Placeholder 5"/>
          <p:cNvSpPr>
            <a:spLocks noGrp="1"/>
          </p:cNvSpPr>
          <p:nvPr>
            <p:ph idx="1"/>
          </p:nvPr>
        </p:nvSpPr>
        <p:spPr/>
        <p:txBody>
          <a:bodyPr/>
          <a:lstStyle/>
          <a:p>
            <a:pPr marL="0" indent="0">
              <a:buNone/>
            </a:pPr>
            <a:r>
              <a:rPr lang="en-US" dirty="0"/>
              <a:t>Power Failure: </a:t>
            </a:r>
          </a:p>
        </p:txBody>
      </p:sp>
      <p:sp>
        <p:nvSpPr>
          <p:cNvPr id="3" name="Date Placeholder 2"/>
          <p:cNvSpPr>
            <a:spLocks noGrp="1"/>
          </p:cNvSpPr>
          <p:nvPr>
            <p:ph type="dt" sz="half" idx="10"/>
          </p:nvPr>
        </p:nvSpPr>
        <p:spPr/>
        <p:txBody>
          <a:bodyPr/>
          <a:lstStyle/>
          <a:p>
            <a:fld id="{093A6156-50F0-4235-A85C-F534CF6B705A}" type="datetime1">
              <a:rPr lang="en-US" smtClean="0"/>
              <a:t>11/22/2021</a:t>
            </a:fld>
            <a:endParaRPr lang="en-US" dirty="0"/>
          </a:p>
        </p:txBody>
      </p:sp>
      <p:pic>
        <p:nvPicPr>
          <p:cNvPr id="4" name="S5a8V1VkIj4"/>
          <p:cNvPicPr>
            <a:picLocks noRot="1" noChangeAspect="1"/>
          </p:cNvPicPr>
          <p:nvPr>
            <a:videoFile r:link="rId1"/>
          </p:nvPr>
        </p:nvPicPr>
        <p:blipFill>
          <a:blip r:embed="rId4"/>
          <a:stretch>
            <a:fillRect/>
          </a:stretch>
        </p:blipFill>
        <p:spPr>
          <a:xfrm>
            <a:off x="2928851" y="2143125"/>
            <a:ext cx="6334298" cy="4091420"/>
          </a:xfrm>
          <a:prstGeom prst="rect">
            <a:avLst/>
          </a:prstGeom>
        </p:spPr>
      </p:pic>
    </p:spTree>
    <p:extLst>
      <p:ext uri="{BB962C8B-B14F-4D97-AF65-F5344CB8AC3E}">
        <p14:creationId xmlns:p14="http://schemas.microsoft.com/office/powerpoint/2010/main" val="1681490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Mitigation of Threats, Hazards, and Risks</a:t>
            </a:r>
          </a:p>
        </p:txBody>
      </p:sp>
      <p:graphicFrame>
        <p:nvGraphicFramePr>
          <p:cNvPr id="4" name="Diagram 3"/>
          <p:cNvGraphicFramePr/>
          <p:nvPr>
            <p:extLst>
              <p:ext uri="{D42A27DB-BD31-4B8C-83A1-F6EECF244321}">
                <p14:modId xmlns:p14="http://schemas.microsoft.com/office/powerpoint/2010/main" val="3491328222"/>
              </p:ext>
            </p:extLst>
          </p:nvPr>
        </p:nvGraphicFramePr>
        <p:xfrm>
          <a:off x="2540000" y="1410770"/>
          <a:ext cx="7213600" cy="470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25449ADC-6132-4477-828E-266DE0951616}" type="datetime1">
              <a:rPr lang="en-US" smtClean="0"/>
              <a:t>11/22/2021</a:t>
            </a:fld>
            <a:endParaRPr lang="en-US" dirty="0"/>
          </a:p>
        </p:txBody>
      </p:sp>
    </p:spTree>
    <p:extLst>
      <p:ext uri="{BB962C8B-B14F-4D97-AF65-F5344CB8AC3E}">
        <p14:creationId xmlns:p14="http://schemas.microsoft.com/office/powerpoint/2010/main" val="330072618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to worry, YOU have a plan…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6263" y="1854925"/>
            <a:ext cx="6498771" cy="38927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Date Placeholder 2"/>
          <p:cNvSpPr>
            <a:spLocks noGrp="1"/>
          </p:cNvSpPr>
          <p:nvPr>
            <p:ph type="dt" sz="half" idx="10"/>
          </p:nvPr>
        </p:nvSpPr>
        <p:spPr/>
        <p:txBody>
          <a:bodyPr/>
          <a:lstStyle/>
          <a:p>
            <a:fld id="{31878116-C395-4B2E-8957-9294AB4647B7}" type="datetime1">
              <a:rPr lang="en-US" smtClean="0"/>
              <a:t>11/22/2021</a:t>
            </a:fld>
            <a:endParaRPr lang="en-US" dirty="0"/>
          </a:p>
        </p:txBody>
      </p:sp>
    </p:spTree>
    <p:extLst>
      <p:ext uri="{BB962C8B-B14F-4D97-AF65-F5344CB8AC3E}">
        <p14:creationId xmlns:p14="http://schemas.microsoft.com/office/powerpoint/2010/main" val="217527369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 Ready Level 2 Training v.1" id="{CBC60F06-8BAB-495F-B753-A69358F57014}" vid="{9C3E941D-E4BD-4193-8863-432465D8CB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UCSC-Microsoft-Powerpoint-Deck-A2 (1)</Template>
  <TotalTime>1764</TotalTime>
  <Words>1668</Words>
  <Application>Microsoft Office PowerPoint</Application>
  <PresentationFormat>Widescreen</PresentationFormat>
  <Paragraphs>245</Paragraphs>
  <Slides>26</Slides>
  <Notes>18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UC Ready: Level 2 Overview</vt:lpstr>
      <vt:lpstr>Terminology</vt:lpstr>
      <vt:lpstr>Threats, Hazards and Risks…Oh my!!!</vt:lpstr>
      <vt:lpstr>Threats, Hazards and Risks…Oh my!!!</vt:lpstr>
      <vt:lpstr>Threats, Hazards and Risks…Oh my!!!</vt:lpstr>
      <vt:lpstr>Mitigation of Threats, Hazards, and Risks</vt:lpstr>
      <vt:lpstr>Not to worry, YOU have a plan…</vt:lpstr>
      <vt:lpstr>Risk – Essential Function (OES Example)</vt:lpstr>
      <vt:lpstr>Exercise – Risk Targeting </vt:lpstr>
      <vt:lpstr>Identify and Prioritize Essential Functions</vt:lpstr>
      <vt:lpstr>Continuity Planning Process</vt:lpstr>
      <vt:lpstr>Essential Function Impact Rating Questions</vt:lpstr>
      <vt:lpstr>Impact Areas</vt:lpstr>
      <vt:lpstr>PowerPoint Presentation</vt:lpstr>
      <vt:lpstr>PowerPoint Presentation</vt:lpstr>
      <vt:lpstr>Recovery Strategies</vt:lpstr>
      <vt:lpstr>Strategies and Assumptions</vt:lpstr>
      <vt:lpstr>Recovery </vt:lpstr>
      <vt:lpstr>Recovery Continued…</vt:lpstr>
      <vt:lpstr>Next Steps… Include this in your Plan!</vt:lpstr>
      <vt:lpstr>Next Steps… Maintaining Your Plan</vt:lpstr>
      <vt:lpstr>…with YOUR plan your Department is on it’s way to the road of recovery and resumption</vt:lpstr>
      <vt:lpstr>PowerPoint Presentation</vt:lpstr>
      <vt:lpstr>Contact Information for Questions or Assistance:</vt:lpstr>
    </vt:vector>
  </TitlesOfParts>
  <Company>UC Santa Cruz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Gullings</dc:creator>
  <cp:lastModifiedBy>Stephan J. Edgar</cp:lastModifiedBy>
  <cp:revision>78</cp:revision>
  <cp:lastPrinted>2019-01-04T17:11:17Z</cp:lastPrinted>
  <dcterms:created xsi:type="dcterms:W3CDTF">2018-11-29T20:56:52Z</dcterms:created>
  <dcterms:modified xsi:type="dcterms:W3CDTF">2021-11-22T20:14:27Z</dcterms:modified>
</cp:coreProperties>
</file>